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4" r:id="rId2"/>
    <p:sldId id="304" r:id="rId3"/>
    <p:sldId id="305" r:id="rId4"/>
    <p:sldId id="303" r:id="rId5"/>
    <p:sldId id="285" r:id="rId6"/>
    <p:sldId id="288" r:id="rId7"/>
    <p:sldId id="292" r:id="rId8"/>
    <p:sldId id="290" r:id="rId9"/>
    <p:sldId id="307" r:id="rId10"/>
    <p:sldId id="291" r:id="rId11"/>
    <p:sldId id="313" r:id="rId12"/>
    <p:sldId id="294" r:id="rId13"/>
    <p:sldId id="295" r:id="rId14"/>
    <p:sldId id="297" r:id="rId15"/>
    <p:sldId id="298" r:id="rId16"/>
    <p:sldId id="299" r:id="rId17"/>
    <p:sldId id="300" r:id="rId18"/>
    <p:sldId id="310" r:id="rId19"/>
    <p:sldId id="311" r:id="rId20"/>
    <p:sldId id="309" r:id="rId21"/>
    <p:sldId id="30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00"/>
    <a:srgbClr val="00FF00"/>
    <a:srgbClr val="CC0000"/>
    <a:srgbClr val="940609"/>
    <a:srgbClr val="CC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595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97D72D-492B-44BC-84F2-D155D56D8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5E4E10-965D-4549-820C-66097C0A1E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7F65B7-8A2A-49A8-BD7A-DF40F4290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746FA-4752-4083-91BE-DC6751FC6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195612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A1412E-4B8E-4960-B125-1843C071A2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B6AF29-AC89-4FF3-9721-39FA34778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CB3F99-CBA4-4733-B205-2519C2B18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9046B-D655-4221-A6FF-02D841019A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39127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D612A9-BDC0-4A96-A8A9-69EFFF2A7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B5A555-1E67-4C2A-8B9F-7DB00DBE03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775B7C-C80A-43E8-9CCD-0D17439C6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0DD1A-F2ED-42C3-8675-2945039B6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281065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E4ADA89-6502-45A8-8DD4-5D0C2E777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BFEE5E-FC63-4914-9432-0F7C3FDB8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D2F6CB-CE06-4F1A-9774-C666845A81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D8E80-631B-4162-BAD1-52D96982AD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066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293181-BE9F-4B23-A0BB-E4BDD95EDD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7A7368-1809-4206-8ED3-FDC4BA9A5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D0FF34-AAAF-45D8-AC0E-4DE2221C1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C0E35-304C-4B89-9400-5ADD89624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65375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3CD99A-60D2-46A8-92FD-139F571B7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E42B68-C3AB-42E1-8691-658B0D6850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9154FB-7294-4B1E-B629-2F091C9282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2A372-3BAE-4D76-BC78-019F974CB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53656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5A8D51-BFAE-44E1-8350-84440161F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831DBF-E2BD-416F-B006-DFB528991A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E89521-35DD-4CBC-B32C-26F7ACECD6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97A44-098B-4DAF-A31A-FFF0799CD4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15622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89B08D8-263B-4D95-B57F-10D2CCCB6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57F9E1-E60C-4162-8876-CDEBA3C9B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E7CA33-DF08-4153-B9A2-81F9C68704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CC15D-3CB9-409C-AFE2-4728FD86A6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41449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D86EC7D-55C4-4EF5-A3C4-CD16D543D4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AB319B-01FF-48BC-9719-0BF38D5D19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2F52ACA-A6B9-49E6-8923-5D7977262E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0868A-1365-4C7A-A7F4-00118641A5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64887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4BB639-55FF-4242-84C4-EAD1568D6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10EC47-CECF-403E-9E46-A8FEE22C60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D6CA8E6-AB3A-4BDA-A796-1B825DA34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F0CB6-24F1-4E35-B89F-547328A8F7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404586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C2418D-69DF-4698-8104-2CDAF17AD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976310-76F0-44FB-8DF9-4E63EA54A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C2C03-3B78-42A0-AB52-A8E5068DAF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789E6-5BFE-4E7D-99CD-B78DEFA3E6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37667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F47C3C-A609-43C9-B21C-AC2CEB35F8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DDFD1A-CB2B-4489-8A89-668784E89E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FD08D-121F-4F23-B5B3-AD31BCF104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F7EE3-11DE-4F79-8793-DCDB12FCB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24235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4EF1026-2ABB-4F44-A3DE-BE3F26338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78CC80E-BEA2-4C48-94FA-F74F79458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D62C505C-BED6-44EF-AAA1-C0420B0666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6AE17BF5-41A6-4399-9643-E0BA5CAA8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300487CA-18DE-4B05-9097-E5AFE9D74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8CE05CFD-4F78-4306-AE98-7E87CA7235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Gia%20tri\nhac\Nh&#7841;c%2002\11%20Me%20Toi.mp3" TargetMode="External"/><Relationship Id="rId1" Type="http://schemas.openxmlformats.org/officeDocument/2006/relationships/audio" Target="file:///E:\giao%20an%20thi\GOODBY_1.MID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DBY_1.MID">
            <a:hlinkClick r:id="" action="ppaction://media"/>
            <a:extLst>
              <a:ext uri="{FF2B5EF4-FFF2-40B4-BE49-F238E27FC236}">
                <a16:creationId xmlns:a16="http://schemas.microsoft.com/office/drawing/2014/main" id="{8BCE8598-142B-48B7-BF7F-AB47BC74C4E9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11 Me Toi.mp3">
            <a:hlinkClick r:id="" action="ppaction://media"/>
            <a:extLst>
              <a:ext uri="{FF2B5EF4-FFF2-40B4-BE49-F238E27FC236}">
                <a16:creationId xmlns:a16="http://schemas.microsoft.com/office/drawing/2014/main" id="{DB899C03-7E98-44AB-B954-B9DECCD7540B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79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9">
            <a:extLst>
              <a:ext uri="{FF2B5EF4-FFF2-40B4-BE49-F238E27FC236}">
                <a16:creationId xmlns:a16="http://schemas.microsoft.com/office/drawing/2014/main" id="{F97F7F62-A44B-4C02-A9FD-EE37FED00F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5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Oval 5">
            <a:extLst>
              <a:ext uri="{FF2B5EF4-FFF2-40B4-BE49-F238E27FC236}">
                <a16:creationId xmlns:a16="http://schemas.microsoft.com/office/drawing/2014/main" id="{23F809BA-2DB7-4C07-B9C7-C8EC921FD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63" y="152400"/>
            <a:ext cx="7904162" cy="35115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6600" b="1">
                <a:solidFill>
                  <a:srgbClr val="0033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TOÁN 5</a:t>
            </a:r>
            <a:endParaRPr lang="en-US" altLang="vi-VN" sz="5400" b="1">
              <a:solidFill>
                <a:srgbClr val="003399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vi-VN" sz="66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LUYỆN TẬP CHUNG</a:t>
            </a:r>
          </a:p>
          <a:p>
            <a:pPr algn="ctr" eaLnBrk="1" hangingPunct="1"/>
            <a:r>
              <a:rPr lang="en-US" altLang="vi-VN" sz="66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TRANG 128</a:t>
            </a:r>
          </a:p>
        </p:txBody>
      </p:sp>
    </p:spTree>
  </p:cSld>
  <p:clrMapOvr>
    <a:masterClrMapping/>
  </p:clrMapOvr>
  <p:transition advTm="17755">
    <p:random/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ết quả hình ảnh cho hình nền powerpoint">
            <a:extLst>
              <a:ext uri="{FF2B5EF4-FFF2-40B4-BE49-F238E27FC236}">
                <a16:creationId xmlns:a16="http://schemas.microsoft.com/office/drawing/2014/main" id="{F0D38819-B376-49CE-9870-ED133F8B4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48120761-FAC5-4C42-88B7-42E39547B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7467B8FA-2241-427E-8D8A-23E96780B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575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B799F9-2D87-4C1B-98CB-CC5D2532DB4F}"/>
              </a:ext>
            </a:extLst>
          </p:cNvPr>
          <p:cNvSpPr/>
          <p:nvPr/>
        </p:nvSpPr>
        <p:spPr>
          <a:xfrm>
            <a:off x="131763" y="1344613"/>
            <a:ext cx="88392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altLang="en-US" sz="2800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1m,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50cm,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60cm.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cxnSp>
        <p:nvCxnSpPr>
          <p:cNvPr id="11270" name="Straight Connector 24">
            <a:extLst>
              <a:ext uri="{FF2B5EF4-FFF2-40B4-BE49-F238E27FC236}">
                <a16:creationId xmlns:a16="http://schemas.microsoft.com/office/drawing/2014/main" id="{2A2AB155-891F-4830-8CF9-13099C67A89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3276600"/>
            <a:ext cx="32766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1" name="TextBox 19">
            <a:extLst>
              <a:ext uri="{FF2B5EF4-FFF2-40B4-BE49-F238E27FC236}">
                <a16:creationId xmlns:a16="http://schemas.microsoft.com/office/drawing/2014/main" id="{FF082DF3-63B3-42A0-998A-8187CA02F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90925"/>
            <a:ext cx="1681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lang="en-GB" altLang="en-US" sz="2800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2" name="TextBox 22">
            <a:extLst>
              <a:ext uri="{FF2B5EF4-FFF2-40B4-BE49-F238E27FC236}">
                <a16:creationId xmlns:a16="http://schemas.microsoft.com/office/drawing/2014/main" id="{B81FFC98-BC7C-457E-A114-BC1B9BA93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203700"/>
            <a:ext cx="4495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Chiều dài:   1m</a:t>
            </a:r>
          </a:p>
          <a:p>
            <a:pPr>
              <a:buFontTx/>
              <a:buChar char="-"/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Chiều rộng: 50cm</a:t>
            </a:r>
          </a:p>
          <a:p>
            <a:pPr>
              <a:buFontTx/>
              <a:buChar char="-"/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Chiều cao:   60cm</a:t>
            </a:r>
          </a:p>
          <a:p>
            <a:pPr>
              <a:buFontTx/>
              <a:buChar char="-"/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…?</a:t>
            </a:r>
          </a:p>
        </p:txBody>
      </p:sp>
      <p:cxnSp>
        <p:nvCxnSpPr>
          <p:cNvPr id="11273" name="Straight Connector 4">
            <a:extLst>
              <a:ext uri="{FF2B5EF4-FFF2-40B4-BE49-F238E27FC236}">
                <a16:creationId xmlns:a16="http://schemas.microsoft.com/office/drawing/2014/main" id="{F40DF3D6-C8B6-4071-A020-3546EF8312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33800" y="3352800"/>
            <a:ext cx="0" cy="29718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8B1C539-01A8-47F5-A672-6685A8880B4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6662" y="2133600"/>
            <a:ext cx="8812212" cy="1170641"/>
          </a:xfrm>
          <a:prstGeom prst="rect">
            <a:avLst/>
          </a:prstGeom>
          <a:blipFill rotWithShape="1">
            <a:blip r:embed="rId4"/>
            <a:stretch>
              <a:fillRect l="-1383" r="-1383" b="-10417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1FA034-A5AB-4E2B-932A-AD3AD0A9867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04441" y="3992599"/>
            <a:ext cx="4944433" cy="2194703"/>
          </a:xfrm>
          <a:prstGeom prst="rect">
            <a:avLst/>
          </a:prstGeom>
          <a:blipFill rotWithShape="1">
            <a:blip r:embed="rId5"/>
            <a:stretch>
              <a:fillRect l="-2589" t="-2778" r="-2466" b="-6944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9E36FF29-0524-45B9-88E2-143FB4488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1058863"/>
            <a:ext cx="845820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vi-VN" sz="260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13DE2A3E-ACC5-4490-BB5C-1A1D935F8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428967"/>
            <a:ext cx="5562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10 x 5 x 6 =300 (dm</a:t>
            </a:r>
            <a:r>
              <a:rPr lang="en-US" alt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7CD6C498-C521-497F-BF49-9A2A33BBF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388" y="182329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altLang="en-US" sz="28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GB" altLang="en-US" sz="2800" b="1" u="sng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60EEB5AB-F4BB-496D-98E5-B5030A765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609600"/>
            <a:ext cx="8763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4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 = 10 </a:t>
            </a:r>
            <a:r>
              <a:rPr lang="en-US" altLang="en-US" sz="24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50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= </a:t>
            </a:r>
            <a:r>
              <a:rPr lang="vi-VN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= 6 </a:t>
            </a:r>
            <a:r>
              <a:rPr lang="en-US" altLang="en-US" sz="2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lang="en-US" altLang="en-US" sz="24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a)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(10 + 5) x 2 x 6 = 180 (dm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21C692-F925-4AD5-975C-419D1E716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345981"/>
            <a:ext cx="9144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180 + 10 x 5 = 230 (dm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72F7650A-F62E-49C4-9D4C-9333DAADF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18" y="4782170"/>
            <a:ext cx="59552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3/4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225 (dm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26193" y="6102566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Đáp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số</a:t>
            </a:r>
            <a:r>
              <a:rPr lang="en-US" sz="2000" b="1" dirty="0" smtClean="0"/>
              <a:t>:  a) 230dm2;    b) 300dm3;    c) </a:t>
            </a:r>
            <a:r>
              <a:rPr lang="en-US" sz="2000" b="1" dirty="0" smtClean="0"/>
              <a:t>225dm3</a:t>
            </a:r>
            <a:endParaRPr lang="vi-VN" sz="2000" b="1" dirty="0">
              <a:latin typeface="HP001 4 hàng" panose="020B0603050302020204" pitchFamily="34" charset="-93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29393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Kết quả hình ảnh cho hình nền powerpoint">
            <a:extLst>
              <a:ext uri="{FF2B5EF4-FFF2-40B4-BE49-F238E27FC236}">
                <a16:creationId xmlns:a16="http://schemas.microsoft.com/office/drawing/2014/main" id="{7821CC8E-AE24-4508-BBFA-F499473C1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>
            <a:extLst>
              <a:ext uri="{FF2B5EF4-FFF2-40B4-BE49-F238E27FC236}">
                <a16:creationId xmlns:a16="http://schemas.microsoft.com/office/drawing/2014/main" id="{02388BBD-41D2-4198-8CCB-DB2136B05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1E8D2168-2810-469E-A0A8-37BEF0EAA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575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12" name="Text Box 21">
            <a:extLst>
              <a:ext uri="{FF2B5EF4-FFF2-40B4-BE49-F238E27FC236}">
                <a16:creationId xmlns:a16="http://schemas.microsoft.com/office/drawing/2014/main" id="{8F81BC81-94DE-4459-8B5C-2C9F81FFF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00200"/>
            <a:ext cx="8763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1,5m.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3" name="Group 22">
            <a:extLst>
              <a:ext uri="{FF2B5EF4-FFF2-40B4-BE49-F238E27FC236}">
                <a16:creationId xmlns:a16="http://schemas.microsoft.com/office/drawing/2014/main" id="{5FE3EA8B-32C0-4077-A16D-55B37ECB56D3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3581400"/>
            <a:ext cx="2895600" cy="2743200"/>
            <a:chOff x="240" y="1344"/>
            <a:chExt cx="1920" cy="1440"/>
          </a:xfrm>
        </p:grpSpPr>
        <p:sp>
          <p:nvSpPr>
            <p:cNvPr id="13328" name="AutoShape 10">
              <a:extLst>
                <a:ext uri="{FF2B5EF4-FFF2-40B4-BE49-F238E27FC236}">
                  <a16:creationId xmlns:a16="http://schemas.microsoft.com/office/drawing/2014/main" id="{8248CE63-EC37-4FC4-9101-F9FCA397F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29" name="AutoShape 21">
              <a:extLst>
                <a:ext uri="{FF2B5EF4-FFF2-40B4-BE49-F238E27FC236}">
                  <a16:creationId xmlns:a16="http://schemas.microsoft.com/office/drawing/2014/main" id="{D339258C-000D-49E3-8EC8-ED07921EA4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319" name="TextBox 1">
            <a:extLst>
              <a:ext uri="{FF2B5EF4-FFF2-40B4-BE49-F238E27FC236}">
                <a16:creationId xmlns:a16="http://schemas.microsoft.com/office/drawing/2014/main" id="{657C8ED6-D8CC-4F5D-86CF-AF2A9940D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2484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1,5m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FE96AC2D-FBA5-45F7-8233-E04C76B96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38600"/>
            <a:ext cx="373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a = 1,5m</a:t>
            </a: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B5DC0B43-D53F-433D-A3CB-CB76EFF10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53000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S</a:t>
            </a:r>
            <a:r>
              <a:rPr lang="en-GB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xq 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? m</a:t>
            </a:r>
            <a:r>
              <a:rPr lang="en-GB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6">
            <a:extLst>
              <a:ext uri="{FF2B5EF4-FFF2-40B4-BE49-F238E27FC236}">
                <a16:creationId xmlns:a16="http://schemas.microsoft.com/office/drawing/2014/main" id="{EE967107-7947-4249-A570-1E4F1B568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62600"/>
            <a:ext cx="312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b) S</a:t>
            </a:r>
            <a:r>
              <a:rPr lang="en-GB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tp 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? m</a:t>
            </a:r>
            <a:r>
              <a:rPr lang="en-GB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DD9D9CB3-784B-4490-A9CD-8A9CD1B13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172200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c) V   = ? m</a:t>
            </a:r>
            <a:r>
              <a:rPr lang="en-GB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AD2C94F-88F7-4F0F-8F56-D1775E62C7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19600" y="2025650"/>
            <a:ext cx="16764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A359DC-678A-45A5-99AC-098C456B7BB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2667000"/>
            <a:ext cx="30480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B38B4A-7E1C-4E7C-881E-E32C820FEF0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" y="3321050"/>
            <a:ext cx="27432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F006449-1A78-4497-BA18-4AAE2C2EB6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" y="3962400"/>
            <a:ext cx="11430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0" grpId="0"/>
      <p:bldP spid="11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Kết quả hình ảnh cho hình nền powerpoint">
            <a:extLst>
              <a:ext uri="{FF2B5EF4-FFF2-40B4-BE49-F238E27FC236}">
                <a16:creationId xmlns:a16="http://schemas.microsoft.com/office/drawing/2014/main" id="{0A1B1C93-59D0-40FF-BA94-0243894B1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>
            <a:extLst>
              <a:ext uri="{FF2B5EF4-FFF2-40B4-BE49-F238E27FC236}">
                <a16:creationId xmlns:a16="http://schemas.microsoft.com/office/drawing/2014/main" id="{E2DFF897-AF6A-45F8-B8F8-3B4D26F49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1058863"/>
            <a:ext cx="845820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vi-VN" sz="260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3B4B865C-C954-4AD6-84C1-31051DD55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4341" name="Rectangle 2">
            <a:extLst>
              <a:ext uri="{FF2B5EF4-FFF2-40B4-BE49-F238E27FC236}">
                <a16:creationId xmlns:a16="http://schemas.microsoft.com/office/drawing/2014/main" id="{5C70CF6B-7FC0-490F-9B74-83527F9FC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575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14342" name="TextBox 3">
            <a:extLst>
              <a:ext uri="{FF2B5EF4-FFF2-40B4-BE49-F238E27FC236}">
                <a16:creationId xmlns:a16="http://schemas.microsoft.com/office/drawing/2014/main" id="{A4F6EA49-28FD-430A-9953-FA84FFC2C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373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= 1,5m</a:t>
            </a:r>
          </a:p>
        </p:txBody>
      </p:sp>
      <p:sp>
        <p:nvSpPr>
          <p:cNvPr id="14343" name="TextBox 4">
            <a:extLst>
              <a:ext uri="{FF2B5EF4-FFF2-40B4-BE49-F238E27FC236}">
                <a16:creationId xmlns:a16="http://schemas.microsoft.com/office/drawing/2014/main" id="{12CE2170-0B28-4CC8-A486-FB40F7051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2600325"/>
            <a:ext cx="2808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S</a:t>
            </a:r>
            <a:r>
              <a:rPr lang="en-GB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xq 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? m</a:t>
            </a:r>
            <a:r>
              <a:rPr lang="en-GB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TextBox 16">
            <a:extLst>
              <a:ext uri="{FF2B5EF4-FFF2-40B4-BE49-F238E27FC236}">
                <a16:creationId xmlns:a16="http://schemas.microsoft.com/office/drawing/2014/main" id="{64330B2D-2C64-4190-B1CD-2D417C2EF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3200400"/>
            <a:ext cx="2808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b) S</a:t>
            </a:r>
            <a:r>
              <a:rPr lang="en-GB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tp 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? m</a:t>
            </a:r>
            <a:r>
              <a:rPr lang="en-GB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5" name="TextBox 17">
            <a:extLst>
              <a:ext uri="{FF2B5EF4-FFF2-40B4-BE49-F238E27FC236}">
                <a16:creationId xmlns:a16="http://schemas.microsoft.com/office/drawing/2014/main" id="{0D10EAA2-7580-489B-9ED3-DFD7EAA8D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0"/>
            <a:ext cx="281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c) V = ? m</a:t>
            </a:r>
            <a:r>
              <a:rPr lang="en-GB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8" name="TextBox 5">
            <a:extLst>
              <a:ext uri="{FF2B5EF4-FFF2-40B4-BE49-F238E27FC236}">
                <a16:creationId xmlns:a16="http://schemas.microsoft.com/office/drawing/2014/main" id="{20AE01EA-E793-428C-9E0A-009FC87B9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368800"/>
            <a:ext cx="2525712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 </a:t>
            </a:r>
            <a:r>
              <a:rPr lang="en-GB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 x a x 4</a:t>
            </a:r>
          </a:p>
        </p:txBody>
      </p:sp>
      <p:sp>
        <p:nvSpPr>
          <p:cNvPr id="14349" name="TextBox 19">
            <a:extLst>
              <a:ext uri="{FF2B5EF4-FFF2-40B4-BE49-F238E27FC236}">
                <a16:creationId xmlns:a16="http://schemas.microsoft.com/office/drawing/2014/main" id="{3C466134-BC2B-484C-88F9-978AF5C97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186363"/>
            <a:ext cx="2525713" cy="461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 </a:t>
            </a:r>
            <a:r>
              <a:rPr lang="en-GB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 x a x 6</a:t>
            </a:r>
          </a:p>
        </p:txBody>
      </p:sp>
      <p:sp>
        <p:nvSpPr>
          <p:cNvPr id="14350" name="TextBox 20">
            <a:extLst>
              <a:ext uri="{FF2B5EF4-FFF2-40B4-BE49-F238E27FC236}">
                <a16:creationId xmlns:a16="http://schemas.microsoft.com/office/drawing/2014/main" id="{55ED69E0-81C9-4309-AD22-0B402EFCB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5969000"/>
            <a:ext cx="2525712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altLang="en-US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 x a x a</a:t>
            </a:r>
          </a:p>
        </p:txBody>
      </p:sp>
      <p:cxnSp>
        <p:nvCxnSpPr>
          <p:cNvPr id="2" name="Straight Connector 4">
            <a:extLst>
              <a:ext uri="{FF2B5EF4-FFF2-40B4-BE49-F238E27FC236}">
                <a16:creationId xmlns:a16="http://schemas.microsoft.com/office/drawing/2014/main" id="{9C7980D1-188C-4B5A-936F-4882C30FD04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19400" y="1600200"/>
            <a:ext cx="0" cy="47244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5">
            <a:extLst>
              <a:ext uri="{FF2B5EF4-FFF2-40B4-BE49-F238E27FC236}">
                <a16:creationId xmlns:a16="http://schemas.microsoft.com/office/drawing/2014/main" id="{CF4EE83E-15D6-495E-A920-C3AD59DC0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1447800"/>
            <a:ext cx="2393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03167C91-FC6F-4EAF-BE32-421BA694E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84582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DTXQ của hình lập phương là: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1,5 x 1,5 x 4 =9 (m</a:t>
            </a:r>
            <a:r>
              <a:rPr lang="en-US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ED2A67FD-D55F-4658-977A-FA0EB382D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02013"/>
            <a:ext cx="65532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b) DTTP của hình lập phương là: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1,5 x 1,5 x 6 = 13,5 (m</a:t>
            </a:r>
            <a:r>
              <a:rPr lang="en-US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0534AA73-0FFA-4FDC-8BC0-F7700292A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648200"/>
            <a:ext cx="8458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c) Thể tích của hình lập phương là: </a:t>
            </a:r>
          </a:p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1,5 x 1,5 x 1,5 = 3,375 (m</a:t>
            </a:r>
            <a:r>
              <a:rPr lang="en-US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a)9m</a:t>
            </a:r>
            <a:r>
              <a:rPr lang="en-US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; b)13,5m</a:t>
            </a:r>
            <a:r>
              <a:rPr lang="en-US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; c)3,375m</a:t>
            </a:r>
            <a:r>
              <a:rPr lang="en-US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/>
      <p:bldP spid="14349" grpId="0" animBg="1"/>
      <p:bldP spid="14350" grpId="0" animBg="1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Kết quả hình ảnh cho hình nền powerpoint">
            <a:extLst>
              <a:ext uri="{FF2B5EF4-FFF2-40B4-BE49-F238E27FC236}">
                <a16:creationId xmlns:a16="http://schemas.microsoft.com/office/drawing/2014/main" id="{9EC1410D-E77F-4D25-BFA8-50EE5E6A2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>
            <a:extLst>
              <a:ext uri="{FF2B5EF4-FFF2-40B4-BE49-F238E27FC236}">
                <a16:creationId xmlns:a16="http://schemas.microsoft.com/office/drawing/2014/main" id="{7A27191B-9253-4E19-9C76-913DC2585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BC9AEDA3-9CD4-4DF5-83BE-75E31BCEC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12" name="Text Box 21">
            <a:extLst>
              <a:ext uri="{FF2B5EF4-FFF2-40B4-BE49-F238E27FC236}">
                <a16:creationId xmlns:a16="http://schemas.microsoft.com/office/drawing/2014/main" id="{7F5047B0-B2C5-4240-9498-FD857DDAB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47800"/>
            <a:ext cx="8763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366" name="Group 22">
            <a:extLst>
              <a:ext uri="{FF2B5EF4-FFF2-40B4-BE49-F238E27FC236}">
                <a16:creationId xmlns:a16="http://schemas.microsoft.com/office/drawing/2014/main" id="{A69EABDD-242B-4548-A667-35BA209846B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1981200"/>
            <a:ext cx="2590800" cy="2514600"/>
            <a:chOff x="240" y="1344"/>
            <a:chExt cx="1920" cy="1440"/>
          </a:xfrm>
        </p:grpSpPr>
        <p:sp>
          <p:nvSpPr>
            <p:cNvPr id="15379" name="AutoShape 10">
              <a:extLst>
                <a:ext uri="{FF2B5EF4-FFF2-40B4-BE49-F238E27FC236}">
                  <a16:creationId xmlns:a16="http://schemas.microsoft.com/office/drawing/2014/main" id="{F53E45F9-041F-473D-92EB-E6BE01315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0" name="AutoShape 21">
              <a:extLst>
                <a:ext uri="{FF2B5EF4-FFF2-40B4-BE49-F238E27FC236}">
                  <a16:creationId xmlns:a16="http://schemas.microsoft.com/office/drawing/2014/main" id="{210702D3-FA13-4374-8988-275404B282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367" name="TextBox 1">
            <a:extLst>
              <a:ext uri="{FF2B5EF4-FFF2-40B4-BE49-F238E27FC236}">
                <a16:creationId xmlns:a16="http://schemas.microsoft.com/office/drawing/2014/main" id="{DB5ECC00-4C0C-4571-AD46-141FD7B10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5720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grpSp>
        <p:nvGrpSpPr>
          <p:cNvPr id="15368" name="Group 22">
            <a:extLst>
              <a:ext uri="{FF2B5EF4-FFF2-40B4-BE49-F238E27FC236}">
                <a16:creationId xmlns:a16="http://schemas.microsoft.com/office/drawing/2014/main" id="{6B3AE3B8-E7EC-4D73-9F3D-02C0BDAA29F8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479800"/>
            <a:ext cx="1066800" cy="1016000"/>
            <a:chOff x="240" y="1344"/>
            <a:chExt cx="1920" cy="1440"/>
          </a:xfrm>
        </p:grpSpPr>
        <p:sp>
          <p:nvSpPr>
            <p:cNvPr id="15377" name="AutoShape 10">
              <a:extLst>
                <a:ext uri="{FF2B5EF4-FFF2-40B4-BE49-F238E27FC236}">
                  <a16:creationId xmlns:a16="http://schemas.microsoft.com/office/drawing/2014/main" id="{CE598DB8-36D0-4015-B8CF-3D8BDEEEE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78" name="AutoShape 21">
              <a:extLst>
                <a:ext uri="{FF2B5EF4-FFF2-40B4-BE49-F238E27FC236}">
                  <a16:creationId xmlns:a16="http://schemas.microsoft.com/office/drawing/2014/main" id="{13AAD9C8-1479-4FFB-AA43-83106092BA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369" name="TextBox 18">
            <a:extLst>
              <a:ext uri="{FF2B5EF4-FFF2-40B4-BE49-F238E27FC236}">
                <a16:creationId xmlns:a16="http://schemas.microsoft.com/office/drawing/2014/main" id="{252E9D00-10B6-4A78-BED7-31DAE846E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5720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5370" name="TextBox 3">
            <a:extLst>
              <a:ext uri="{FF2B5EF4-FFF2-40B4-BE49-F238E27FC236}">
                <a16:creationId xmlns:a16="http://schemas.microsoft.com/office/drawing/2014/main" id="{63C0C9D2-9197-47EA-ACDF-BD8465871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65713"/>
            <a:ext cx="8382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toàn phần của hình  M gấp mấy lần diện tích toàn phần của hình N? </a:t>
            </a:r>
          </a:p>
        </p:txBody>
      </p:sp>
      <p:sp>
        <p:nvSpPr>
          <p:cNvPr id="15371" name="TextBox 27">
            <a:extLst>
              <a:ext uri="{FF2B5EF4-FFF2-40B4-BE49-F238E27FC236}">
                <a16:creationId xmlns:a16="http://schemas.microsoft.com/office/drawing/2014/main" id="{F4AFFCA5-1781-49EA-A5D4-1D5118FB0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56313"/>
            <a:ext cx="838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b) Thể tích của hình M gấp mấy lần thể tích của hình N? </a:t>
            </a:r>
          </a:p>
        </p:txBody>
      </p:sp>
      <p:cxnSp>
        <p:nvCxnSpPr>
          <p:cNvPr id="15373" name="Straight Connector 16">
            <a:extLst>
              <a:ext uri="{FF2B5EF4-FFF2-40B4-BE49-F238E27FC236}">
                <a16:creationId xmlns:a16="http://schemas.microsoft.com/office/drawing/2014/main" id="{2E249A64-2C19-4966-A31F-B181AF1395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76800" y="1925638"/>
            <a:ext cx="35814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4" name="Straight Connector 17">
            <a:extLst>
              <a:ext uri="{FF2B5EF4-FFF2-40B4-BE49-F238E27FC236}">
                <a16:creationId xmlns:a16="http://schemas.microsoft.com/office/drawing/2014/main" id="{89A2211C-BF1B-4734-8E10-1E8D81369A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6700" y="2362200"/>
            <a:ext cx="23241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3D1BF2A-4D81-49B6-9684-ABAD488AE94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14400" y="5486400"/>
            <a:ext cx="78486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6FA610-E19B-4E5B-ACED-B3D6D9EB22E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90600" y="6477000"/>
            <a:ext cx="74676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30F5CE4-9800-42C8-A67D-7FE568422FA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400" y="5943600"/>
            <a:ext cx="32004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</p:cSld>
  <p:clrMapOvr>
    <a:masterClrMapping/>
  </p:clrMapOvr>
  <p:transition advTm="12077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Kết quả hình ảnh cho hình nền powerpoint">
            <a:extLst>
              <a:ext uri="{FF2B5EF4-FFF2-40B4-BE49-F238E27FC236}">
                <a16:creationId xmlns:a16="http://schemas.microsoft.com/office/drawing/2014/main" id="{3C0010CA-DDF6-493D-82AE-7394579A3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>
            <a:extLst>
              <a:ext uri="{FF2B5EF4-FFF2-40B4-BE49-F238E27FC236}">
                <a16:creationId xmlns:a16="http://schemas.microsoft.com/office/drawing/2014/main" id="{F55B20F4-B464-441A-AC92-99091EA3C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A92B41A8-0129-4A62-938C-733E03CD6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12" name="Text Box 21">
            <a:extLst>
              <a:ext uri="{FF2B5EF4-FFF2-40B4-BE49-F238E27FC236}">
                <a16:creationId xmlns:a16="http://schemas.microsoft.com/office/drawing/2014/main" id="{8C2C6136-28F7-4D37-85AD-3619065E9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47800"/>
            <a:ext cx="8763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390" name="Group 22">
            <a:extLst>
              <a:ext uri="{FF2B5EF4-FFF2-40B4-BE49-F238E27FC236}">
                <a16:creationId xmlns:a16="http://schemas.microsoft.com/office/drawing/2014/main" id="{A23CDDC4-0AE5-43E7-8674-8C0539FC5FC5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514600"/>
            <a:ext cx="2590800" cy="2514600"/>
            <a:chOff x="240" y="1344"/>
            <a:chExt cx="1920" cy="1440"/>
          </a:xfrm>
        </p:grpSpPr>
        <p:sp>
          <p:nvSpPr>
            <p:cNvPr id="16399" name="AutoShape 10">
              <a:extLst>
                <a:ext uri="{FF2B5EF4-FFF2-40B4-BE49-F238E27FC236}">
                  <a16:creationId xmlns:a16="http://schemas.microsoft.com/office/drawing/2014/main" id="{C35C12C4-55B2-4169-8AD1-06CA8EC09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0" name="AutoShape 21">
              <a:extLst>
                <a:ext uri="{FF2B5EF4-FFF2-40B4-BE49-F238E27FC236}">
                  <a16:creationId xmlns:a16="http://schemas.microsoft.com/office/drawing/2014/main" id="{6CBF5BBE-531E-4700-80FD-1E0E6F6564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391" name="TextBox 1">
            <a:extLst>
              <a:ext uri="{FF2B5EF4-FFF2-40B4-BE49-F238E27FC236}">
                <a16:creationId xmlns:a16="http://schemas.microsoft.com/office/drawing/2014/main" id="{75014737-54E2-4B0C-9B1C-42C06498D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9625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grpSp>
        <p:nvGrpSpPr>
          <p:cNvPr id="16392" name="Group 22">
            <a:extLst>
              <a:ext uri="{FF2B5EF4-FFF2-40B4-BE49-F238E27FC236}">
                <a16:creationId xmlns:a16="http://schemas.microsoft.com/office/drawing/2014/main" id="{6946B754-83CF-45AD-9586-C37428CFD45F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4013200"/>
            <a:ext cx="1066800" cy="1016000"/>
            <a:chOff x="240" y="1344"/>
            <a:chExt cx="1920" cy="1440"/>
          </a:xfrm>
        </p:grpSpPr>
        <p:sp>
          <p:nvSpPr>
            <p:cNvPr id="16397" name="AutoShape 10">
              <a:extLst>
                <a:ext uri="{FF2B5EF4-FFF2-40B4-BE49-F238E27FC236}">
                  <a16:creationId xmlns:a16="http://schemas.microsoft.com/office/drawing/2014/main" id="{A2EECD14-00F0-4763-919A-E84CF1A75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8" name="AutoShape 21">
              <a:extLst>
                <a:ext uri="{FF2B5EF4-FFF2-40B4-BE49-F238E27FC236}">
                  <a16:creationId xmlns:a16="http://schemas.microsoft.com/office/drawing/2014/main" id="{65912391-F24A-4E78-AF34-F6B06C3357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393" name="TextBox 18">
            <a:extLst>
              <a:ext uri="{FF2B5EF4-FFF2-40B4-BE49-F238E27FC236}">
                <a16:creationId xmlns:a16="http://schemas.microsoft.com/office/drawing/2014/main" id="{F549FF9A-2700-4A5C-BEF1-E64B38369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0292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7418" name="TextBox 3">
            <a:extLst>
              <a:ext uri="{FF2B5EF4-FFF2-40B4-BE49-F238E27FC236}">
                <a16:creationId xmlns:a16="http://schemas.microsoft.com/office/drawing/2014/main" id="{5C2FA9E0-DC7D-493F-9490-C1006E314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675313"/>
            <a:ext cx="8763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en-GB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Cạnh của hình N là 1 cm thì cạnh của hình lập phương M sẽ là bao nhiêu?</a:t>
            </a:r>
          </a:p>
        </p:txBody>
      </p:sp>
      <p:cxnSp>
        <p:nvCxnSpPr>
          <p:cNvPr id="29" name="Straight Connector 16">
            <a:extLst>
              <a:ext uri="{FF2B5EF4-FFF2-40B4-BE49-F238E27FC236}">
                <a16:creationId xmlns:a16="http://schemas.microsoft.com/office/drawing/2014/main" id="{9783FB5B-0C72-440A-A16C-61C479B9C71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1550" y="1909763"/>
            <a:ext cx="35814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17">
            <a:extLst>
              <a:ext uri="{FF2B5EF4-FFF2-40B4-BE49-F238E27FC236}">
                <a16:creationId xmlns:a16="http://schemas.microsoft.com/office/drawing/2014/main" id="{75441198-2CB6-4884-9276-F1EE837686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1288" y="2298700"/>
            <a:ext cx="23241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Kết quả hình ảnh cho hình nền powerpoint">
            <a:extLst>
              <a:ext uri="{FF2B5EF4-FFF2-40B4-BE49-F238E27FC236}">
                <a16:creationId xmlns:a16="http://schemas.microsoft.com/office/drawing/2014/main" id="{D83F43E1-2248-4590-8BAB-1A730AB1A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>
            <a:extLst>
              <a:ext uri="{FF2B5EF4-FFF2-40B4-BE49-F238E27FC236}">
                <a16:creationId xmlns:a16="http://schemas.microsoft.com/office/drawing/2014/main" id="{788E5B45-3887-4889-86BD-43DFFCF48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1058863"/>
            <a:ext cx="845820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vi-VN" sz="260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96C0C883-3345-4D17-8CCD-82D1DFAD4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7413" name="Rectangle 2">
            <a:extLst>
              <a:ext uri="{FF2B5EF4-FFF2-40B4-BE49-F238E27FC236}">
                <a16:creationId xmlns:a16="http://schemas.microsoft.com/office/drawing/2014/main" id="{0800FFB7-0F41-4742-8B68-F334B7BE9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152400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17414" name="TextBox 3">
            <a:extLst>
              <a:ext uri="{FF2B5EF4-FFF2-40B4-BE49-F238E27FC236}">
                <a16:creationId xmlns:a16="http://schemas.microsoft.com/office/drawing/2014/main" id="{0AE44023-C860-439F-A646-AB196E79C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en-GB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cạnh của hình N là 1 cm.</a:t>
            </a:r>
          </a:p>
        </p:txBody>
      </p:sp>
      <p:sp>
        <p:nvSpPr>
          <p:cNvPr id="18439" name="Rectangle 4">
            <a:extLst>
              <a:ext uri="{FF2B5EF4-FFF2-40B4-BE49-F238E27FC236}">
                <a16:creationId xmlns:a16="http://schemas.microsoft.com/office/drawing/2014/main" id="{A717DDEC-9915-4EA0-A40A-7ECA3379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2322513"/>
            <a:ext cx="91090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Cạnh của hình lập phương M là:</a:t>
            </a:r>
          </a:p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 x 3 = 3 (cm)</a:t>
            </a:r>
          </a:p>
        </p:txBody>
      </p:sp>
      <p:sp>
        <p:nvSpPr>
          <p:cNvPr id="17416" name="TextBox 5">
            <a:extLst>
              <a:ext uri="{FF2B5EF4-FFF2-40B4-BE49-F238E27FC236}">
                <a16:creationId xmlns:a16="http://schemas.microsoft.com/office/drawing/2014/main" id="{664E1838-A562-4E9F-9E4E-3C8B26DB9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1219200"/>
            <a:ext cx="312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17417" name="TextBox 6">
            <a:extLst>
              <a:ext uri="{FF2B5EF4-FFF2-40B4-BE49-F238E27FC236}">
                <a16:creationId xmlns:a16="http://schemas.microsoft.com/office/drawing/2014/main" id="{7291E573-64B2-4074-B9F9-B19A40988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4780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18442" name="Rectangle 4">
            <a:extLst>
              <a:ext uri="{FF2B5EF4-FFF2-40B4-BE49-F238E27FC236}">
                <a16:creationId xmlns:a16="http://schemas.microsoft.com/office/drawing/2014/main" id="{699DBD41-DE61-4628-89E2-0CD095385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3" y="3313113"/>
            <a:ext cx="91090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N là:</a:t>
            </a:r>
          </a:p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 x 1 x 6 = 6 (cm</a:t>
            </a:r>
            <a:r>
              <a:rPr lang="en-GB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443" name="Rectangle 4">
            <a:extLst>
              <a:ext uri="{FF2B5EF4-FFF2-40B4-BE49-F238E27FC236}">
                <a16:creationId xmlns:a16="http://schemas.microsoft.com/office/drawing/2014/main" id="{A129CC13-E789-472D-BEBE-7E7847DFB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4227513"/>
            <a:ext cx="91090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M là:</a:t>
            </a:r>
          </a:p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 x 3 x 1 x 3 x 6 = 54 (cm</a:t>
            </a:r>
            <a:r>
              <a:rPr lang="en-GB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444" name="Rectangle 4">
            <a:extLst>
              <a:ext uri="{FF2B5EF4-FFF2-40B4-BE49-F238E27FC236}">
                <a16:creationId xmlns:a16="http://schemas.microsoft.com/office/drawing/2014/main" id="{7038ED90-69D5-413F-AE6E-9BBBDE213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5029200"/>
            <a:ext cx="91090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 M gấp diện tích toàn phần của hình N số lần 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là:</a:t>
            </a:r>
          </a:p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54 : 6 = 9 (lần)</a:t>
            </a:r>
          </a:p>
          <a:p>
            <a:pPr algn="ctr"/>
            <a:r>
              <a:rPr lang="en-GB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9 lần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2" grpId="0"/>
      <p:bldP spid="18443" grpId="0"/>
      <p:bldP spid="184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Kết quả hình ảnh cho hình nền powerpoint">
            <a:extLst>
              <a:ext uri="{FF2B5EF4-FFF2-40B4-BE49-F238E27FC236}">
                <a16:creationId xmlns:a16="http://schemas.microsoft.com/office/drawing/2014/main" id="{A11A8785-A490-4172-927E-21879EEDC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>
            <a:extLst>
              <a:ext uri="{FF2B5EF4-FFF2-40B4-BE49-F238E27FC236}">
                <a16:creationId xmlns:a16="http://schemas.microsoft.com/office/drawing/2014/main" id="{57C8F286-2D5F-4C5A-BC09-BC97E57C6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1058863"/>
            <a:ext cx="845820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vi-VN" sz="260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FFAC564F-5BCF-451E-B99B-691ED4BE4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19C3205F-034E-4A4E-B175-4F0995252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152400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18438" name="TextBox 5">
            <a:extLst>
              <a:ext uri="{FF2B5EF4-FFF2-40B4-BE49-F238E27FC236}">
                <a16:creationId xmlns:a16="http://schemas.microsoft.com/office/drawing/2014/main" id="{01207AEB-BEFD-414F-8607-2AF4B3A96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1219200"/>
            <a:ext cx="312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18439" name="TextBox 6">
            <a:extLst>
              <a:ext uri="{FF2B5EF4-FFF2-40B4-BE49-F238E27FC236}">
                <a16:creationId xmlns:a16="http://schemas.microsoft.com/office/drawing/2014/main" id="{22A8F196-418F-4186-8827-FFEFC5127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4780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19464" name="Rectangle 4">
            <a:extLst>
              <a:ext uri="{FF2B5EF4-FFF2-40B4-BE49-F238E27FC236}">
                <a16:creationId xmlns:a16="http://schemas.microsoft.com/office/drawing/2014/main" id="{F09CF1E8-A776-4856-B153-8BEB6DE62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1200"/>
            <a:ext cx="9109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của hình lập phương N là:</a:t>
            </a:r>
          </a:p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 x 1 x 1 = 1 (cm</a:t>
            </a:r>
            <a:r>
              <a:rPr lang="en-GB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465" name="Rectangle 4">
            <a:extLst>
              <a:ext uri="{FF2B5EF4-FFF2-40B4-BE49-F238E27FC236}">
                <a16:creationId xmlns:a16="http://schemas.microsoft.com/office/drawing/2014/main" id="{914E1B5F-971B-4F30-8F1C-C28A73319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0"/>
            <a:ext cx="9109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của hình lập phương M là:</a:t>
            </a:r>
          </a:p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3 x 3 x 3 = 27 (cm</a:t>
            </a:r>
            <a:r>
              <a:rPr lang="en-GB" altLang="en-US" sz="28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466" name="Rectangle 4">
            <a:extLst>
              <a:ext uri="{FF2B5EF4-FFF2-40B4-BE49-F238E27FC236}">
                <a16:creationId xmlns:a16="http://schemas.microsoft.com/office/drawing/2014/main" id="{FB28FF3A-CCFE-4860-8414-1BBC4DF45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114800"/>
            <a:ext cx="92932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của hình  M gấp thể tích của hình N số lần 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là:</a:t>
            </a:r>
          </a:p>
          <a:p>
            <a:pPr algn="ctr"/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27 : 1 = 27 (lần)</a:t>
            </a:r>
          </a:p>
        </p:txBody>
      </p:sp>
      <p:sp>
        <p:nvSpPr>
          <p:cNvPr id="18443" name="Rectangle 4">
            <a:extLst>
              <a:ext uri="{FF2B5EF4-FFF2-40B4-BE49-F238E27FC236}">
                <a16:creationId xmlns:a16="http://schemas.microsoft.com/office/drawing/2014/main" id="{3DC37E5C-4EF6-4F45-955C-E244B483F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5141913"/>
            <a:ext cx="9109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27 lần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465" grpId="0"/>
      <p:bldP spid="19466" grpId="0"/>
      <p:bldP spid="184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Kết quả hình ảnh cho hình nền powerpoint">
            <a:extLst>
              <a:ext uri="{FF2B5EF4-FFF2-40B4-BE49-F238E27FC236}">
                <a16:creationId xmlns:a16="http://schemas.microsoft.com/office/drawing/2014/main" id="{3C0010CA-DDF6-493D-82AE-7394579A3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-1088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1">
            <a:extLst>
              <a:ext uri="{FF2B5EF4-FFF2-40B4-BE49-F238E27FC236}">
                <a16:creationId xmlns:a16="http://schemas.microsoft.com/office/drawing/2014/main" id="{8C2C6136-28F7-4D37-85AD-3619065E9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17" y="120650"/>
            <a:ext cx="8763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390" name="Group 22">
            <a:extLst>
              <a:ext uri="{FF2B5EF4-FFF2-40B4-BE49-F238E27FC236}">
                <a16:creationId xmlns:a16="http://schemas.microsoft.com/office/drawing/2014/main" id="{A23CDDC4-0AE5-43E7-8674-8C0539FC5FC5}"/>
              </a:ext>
            </a:extLst>
          </p:cNvPr>
          <p:cNvGrpSpPr>
            <a:grpSpLocks/>
          </p:cNvGrpSpPr>
          <p:nvPr/>
        </p:nvGrpSpPr>
        <p:grpSpPr bwMode="auto">
          <a:xfrm>
            <a:off x="5393985" y="762000"/>
            <a:ext cx="2590800" cy="2514600"/>
            <a:chOff x="240" y="1344"/>
            <a:chExt cx="1920" cy="1440"/>
          </a:xfrm>
        </p:grpSpPr>
        <p:sp>
          <p:nvSpPr>
            <p:cNvPr id="16399" name="AutoShape 10">
              <a:extLst>
                <a:ext uri="{FF2B5EF4-FFF2-40B4-BE49-F238E27FC236}">
                  <a16:creationId xmlns:a16="http://schemas.microsoft.com/office/drawing/2014/main" id="{C35C12C4-55B2-4169-8AD1-06CA8EC09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0" name="AutoShape 21">
              <a:extLst>
                <a:ext uri="{FF2B5EF4-FFF2-40B4-BE49-F238E27FC236}">
                  <a16:creationId xmlns:a16="http://schemas.microsoft.com/office/drawing/2014/main" id="{6CBF5BBE-531E-4700-80FD-1E0E6F6564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391" name="TextBox 1">
            <a:extLst>
              <a:ext uri="{FF2B5EF4-FFF2-40B4-BE49-F238E27FC236}">
                <a16:creationId xmlns:a16="http://schemas.microsoft.com/office/drawing/2014/main" id="{75014737-54E2-4B0C-9B1C-42C06498D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78616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grpSp>
        <p:nvGrpSpPr>
          <p:cNvPr id="16392" name="Group 22">
            <a:extLst>
              <a:ext uri="{FF2B5EF4-FFF2-40B4-BE49-F238E27FC236}">
                <a16:creationId xmlns:a16="http://schemas.microsoft.com/office/drawing/2014/main" id="{6946B754-83CF-45AD-9586-C37428CFD45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511299"/>
            <a:ext cx="1066800" cy="1016000"/>
            <a:chOff x="240" y="1344"/>
            <a:chExt cx="1920" cy="1440"/>
          </a:xfrm>
        </p:grpSpPr>
        <p:sp>
          <p:nvSpPr>
            <p:cNvPr id="16397" name="AutoShape 10">
              <a:extLst>
                <a:ext uri="{FF2B5EF4-FFF2-40B4-BE49-F238E27FC236}">
                  <a16:creationId xmlns:a16="http://schemas.microsoft.com/office/drawing/2014/main" id="{A2EECD14-00F0-4763-919A-E84CF1A75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8" name="AutoShape 21">
              <a:extLst>
                <a:ext uri="{FF2B5EF4-FFF2-40B4-BE49-F238E27FC236}">
                  <a16:creationId xmlns:a16="http://schemas.microsoft.com/office/drawing/2014/main" id="{65912391-F24A-4E78-AF34-F6B06C3357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393" name="TextBox 18">
            <a:extLst>
              <a:ext uri="{FF2B5EF4-FFF2-40B4-BE49-F238E27FC236}">
                <a16:creationId xmlns:a16="http://schemas.microsoft.com/office/drawing/2014/main" id="{F549FF9A-2700-4A5C-BEF1-E64B38369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855787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7418" name="TextBox 3">
            <a:extLst>
              <a:ext uri="{FF2B5EF4-FFF2-40B4-BE49-F238E27FC236}">
                <a16:creationId xmlns:a16="http://schemas.microsoft.com/office/drawing/2014/main" id="{5C2FA9E0-DC7D-493F-9490-C1006E314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508" y="2440640"/>
            <a:ext cx="4900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96484075-894F-4B81-9703-C2E060A21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558" y="3201269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x 3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753E4B9-CFD6-4BD5-9348-B807D0DFAF1B}"/>
              </a:ext>
            </a:extLst>
          </p:cNvPr>
          <p:cNvCxnSpPr/>
          <p:nvPr/>
        </p:nvCxnSpPr>
        <p:spPr bwMode="auto">
          <a:xfrm>
            <a:off x="4041491" y="2657689"/>
            <a:ext cx="0" cy="30471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3">
            <a:extLst>
              <a:ext uri="{FF2B5EF4-FFF2-40B4-BE49-F238E27FC236}">
                <a16:creationId xmlns:a16="http://schemas.microsoft.com/office/drawing/2014/main" id="{EF43A57B-F119-4ABC-9625-FA4215CC2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91" y="3631591"/>
            <a:ext cx="373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tp N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a x a x 6 </a:t>
            </a:r>
          </a:p>
        </p:txBody>
      </p:sp>
      <p:sp>
        <p:nvSpPr>
          <p:cNvPr id="21" name="TextBox 3">
            <a:extLst>
              <a:ext uri="{FF2B5EF4-FFF2-40B4-BE49-F238E27FC236}">
                <a16:creationId xmlns:a16="http://schemas.microsoft.com/office/drawing/2014/main" id="{67919C73-6D2C-4830-AD40-5DBBB27D3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91" y="3643203"/>
            <a:ext cx="373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tp N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a x a x 6 </a:t>
            </a: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id="{BBD447C2-EEE3-4D45-BAEF-352802844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479" y="3631591"/>
            <a:ext cx="48796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tp M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(a x 3) x (a x 3) x 6 </a:t>
            </a:r>
          </a:p>
        </p:txBody>
      </p:sp>
      <p:sp>
        <p:nvSpPr>
          <p:cNvPr id="23" name="TextBox 3">
            <a:extLst>
              <a:ext uri="{FF2B5EF4-FFF2-40B4-BE49-F238E27FC236}">
                <a16:creationId xmlns:a16="http://schemas.microsoft.com/office/drawing/2014/main" id="{6F242666-5292-47B5-A2E4-96D7DA895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155" y="4372831"/>
            <a:ext cx="48796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tp M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(a x 3 x a x 3) x 6 </a:t>
            </a:r>
          </a:p>
        </p:txBody>
      </p:sp>
      <p:sp>
        <p:nvSpPr>
          <p:cNvPr id="25" name="TextBox 3">
            <a:extLst>
              <a:ext uri="{FF2B5EF4-FFF2-40B4-BE49-F238E27FC236}">
                <a16:creationId xmlns:a16="http://schemas.microsoft.com/office/drawing/2014/main" id="{96A720AC-592A-4506-A908-57B38EA05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155" y="4368196"/>
            <a:ext cx="48796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36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GB" altLang="en-US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(a x 3 x a x 3) x 6 </a:t>
            </a:r>
          </a:p>
        </p:txBody>
      </p:sp>
      <p:sp>
        <p:nvSpPr>
          <p:cNvPr id="26" name="TextBox 3">
            <a:extLst>
              <a:ext uri="{FF2B5EF4-FFF2-40B4-BE49-F238E27FC236}">
                <a16:creationId xmlns:a16="http://schemas.microsoft.com/office/drawing/2014/main" id="{4210B41C-D083-43E5-A91A-375FAFEFD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2826" y="5104801"/>
            <a:ext cx="48796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tp M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9 x (a x a) x 6 </a:t>
            </a:r>
          </a:p>
        </p:txBody>
      </p:sp>
      <p:sp>
        <p:nvSpPr>
          <p:cNvPr id="27" name="TextBox 3">
            <a:extLst>
              <a:ext uri="{FF2B5EF4-FFF2-40B4-BE49-F238E27FC236}">
                <a16:creationId xmlns:a16="http://schemas.microsoft.com/office/drawing/2014/main" id="{B440F451-CB9B-4920-930C-E7EAC2EE8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790" y="3737417"/>
            <a:ext cx="1668292" cy="5232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a x 6 </a:t>
            </a:r>
          </a:p>
        </p:txBody>
      </p:sp>
      <p:sp>
        <p:nvSpPr>
          <p:cNvPr id="28" name="TextBox 3">
            <a:extLst>
              <a:ext uri="{FF2B5EF4-FFF2-40B4-BE49-F238E27FC236}">
                <a16:creationId xmlns:a16="http://schemas.microsoft.com/office/drawing/2014/main" id="{BC0BDA7A-1C55-45D7-AB39-E9632B3CE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181600"/>
            <a:ext cx="1668292" cy="5232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a x 6 </a:t>
            </a:r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A1830441-EEC5-4308-AD67-C8C44E2DA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86" y="5865167"/>
            <a:ext cx="92925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hình M gấp 9 lần DT toàn phần hình N</a:t>
            </a:r>
            <a:endParaRPr lang="en-GB" altLang="en-US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8317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" grpId="0"/>
      <p:bldP spid="20" grpId="0"/>
      <p:bldP spid="21" grpId="0"/>
      <p:bldP spid="22" grpId="0"/>
      <p:bldP spid="23" grpId="0"/>
      <p:bldP spid="25" grpId="0"/>
      <p:bldP spid="26" grpId="0"/>
      <p:bldP spid="27" grpId="0" animBg="1"/>
      <p:bldP spid="28" grpId="0" animBg="1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Kết quả hình ảnh cho hình nền powerpoint">
            <a:extLst>
              <a:ext uri="{FF2B5EF4-FFF2-40B4-BE49-F238E27FC236}">
                <a16:creationId xmlns:a16="http://schemas.microsoft.com/office/drawing/2014/main" id="{3C0010CA-DDF6-493D-82AE-7394579A3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-1088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21">
            <a:extLst>
              <a:ext uri="{FF2B5EF4-FFF2-40B4-BE49-F238E27FC236}">
                <a16:creationId xmlns:a16="http://schemas.microsoft.com/office/drawing/2014/main" id="{8C2C6136-28F7-4D37-85AD-3619065E9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17" y="120650"/>
            <a:ext cx="8763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390" name="Group 22">
            <a:extLst>
              <a:ext uri="{FF2B5EF4-FFF2-40B4-BE49-F238E27FC236}">
                <a16:creationId xmlns:a16="http://schemas.microsoft.com/office/drawing/2014/main" id="{A23CDDC4-0AE5-43E7-8674-8C0539FC5FC5}"/>
              </a:ext>
            </a:extLst>
          </p:cNvPr>
          <p:cNvGrpSpPr>
            <a:grpSpLocks/>
          </p:cNvGrpSpPr>
          <p:nvPr/>
        </p:nvGrpSpPr>
        <p:grpSpPr bwMode="auto">
          <a:xfrm>
            <a:off x="5393985" y="762000"/>
            <a:ext cx="2590800" cy="2514600"/>
            <a:chOff x="240" y="1344"/>
            <a:chExt cx="1920" cy="1440"/>
          </a:xfrm>
        </p:grpSpPr>
        <p:sp>
          <p:nvSpPr>
            <p:cNvPr id="16399" name="AutoShape 10">
              <a:extLst>
                <a:ext uri="{FF2B5EF4-FFF2-40B4-BE49-F238E27FC236}">
                  <a16:creationId xmlns:a16="http://schemas.microsoft.com/office/drawing/2014/main" id="{C35C12C4-55B2-4169-8AD1-06CA8EC09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0" name="AutoShape 21">
              <a:extLst>
                <a:ext uri="{FF2B5EF4-FFF2-40B4-BE49-F238E27FC236}">
                  <a16:creationId xmlns:a16="http://schemas.microsoft.com/office/drawing/2014/main" id="{6CBF5BBE-531E-4700-80FD-1E0E6F6564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391" name="TextBox 1">
            <a:extLst>
              <a:ext uri="{FF2B5EF4-FFF2-40B4-BE49-F238E27FC236}">
                <a16:creationId xmlns:a16="http://schemas.microsoft.com/office/drawing/2014/main" id="{75014737-54E2-4B0C-9B1C-42C06498D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78616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grpSp>
        <p:nvGrpSpPr>
          <p:cNvPr id="16392" name="Group 22">
            <a:extLst>
              <a:ext uri="{FF2B5EF4-FFF2-40B4-BE49-F238E27FC236}">
                <a16:creationId xmlns:a16="http://schemas.microsoft.com/office/drawing/2014/main" id="{6946B754-83CF-45AD-9586-C37428CFD45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511299"/>
            <a:ext cx="1066800" cy="1016000"/>
            <a:chOff x="240" y="1344"/>
            <a:chExt cx="1920" cy="1440"/>
          </a:xfrm>
        </p:grpSpPr>
        <p:sp>
          <p:nvSpPr>
            <p:cNvPr id="16397" name="AutoShape 10">
              <a:extLst>
                <a:ext uri="{FF2B5EF4-FFF2-40B4-BE49-F238E27FC236}">
                  <a16:creationId xmlns:a16="http://schemas.microsoft.com/office/drawing/2014/main" id="{A2EECD14-00F0-4763-919A-E84CF1A75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8" name="AutoShape 21">
              <a:extLst>
                <a:ext uri="{FF2B5EF4-FFF2-40B4-BE49-F238E27FC236}">
                  <a16:creationId xmlns:a16="http://schemas.microsoft.com/office/drawing/2014/main" id="{65912391-F24A-4E78-AF34-F6B06C3357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393" name="TextBox 18">
            <a:extLst>
              <a:ext uri="{FF2B5EF4-FFF2-40B4-BE49-F238E27FC236}">
                <a16:creationId xmlns:a16="http://schemas.microsoft.com/office/drawing/2014/main" id="{F549FF9A-2700-4A5C-BEF1-E64B38369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855787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7418" name="TextBox 3">
            <a:extLst>
              <a:ext uri="{FF2B5EF4-FFF2-40B4-BE49-F238E27FC236}">
                <a16:creationId xmlns:a16="http://schemas.microsoft.com/office/drawing/2014/main" id="{5C2FA9E0-DC7D-493F-9490-C1006E314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508" y="2440640"/>
            <a:ext cx="4900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96484075-894F-4B81-9703-C2E060A21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558" y="3201269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x 3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753E4B9-CFD6-4BD5-9348-B807D0DFAF1B}"/>
              </a:ext>
            </a:extLst>
          </p:cNvPr>
          <p:cNvCxnSpPr/>
          <p:nvPr/>
        </p:nvCxnSpPr>
        <p:spPr bwMode="auto">
          <a:xfrm>
            <a:off x="4041491" y="2657689"/>
            <a:ext cx="0" cy="30471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3">
            <a:extLst>
              <a:ext uri="{FF2B5EF4-FFF2-40B4-BE49-F238E27FC236}">
                <a16:creationId xmlns:a16="http://schemas.microsoft.com/office/drawing/2014/main" id="{EF43A57B-F119-4ABC-9625-FA4215CC2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91" y="3631591"/>
            <a:ext cx="373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altLang="en-US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a x a x a </a:t>
            </a: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id="{BBD447C2-EEE3-4D45-BAEF-352802844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479" y="3631591"/>
            <a:ext cx="48796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altLang="en-US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(a x 3) x (a x 3) x (a x 3) </a:t>
            </a:r>
          </a:p>
        </p:txBody>
      </p:sp>
      <p:sp>
        <p:nvSpPr>
          <p:cNvPr id="23" name="TextBox 3">
            <a:extLst>
              <a:ext uri="{FF2B5EF4-FFF2-40B4-BE49-F238E27FC236}">
                <a16:creationId xmlns:a16="http://schemas.microsoft.com/office/drawing/2014/main" id="{6F242666-5292-47B5-A2E4-96D7DA895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155" y="4372831"/>
            <a:ext cx="48796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altLang="en-US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a x 3 x a x 3 x a x 3 </a:t>
            </a:r>
          </a:p>
        </p:txBody>
      </p:sp>
      <p:sp>
        <p:nvSpPr>
          <p:cNvPr id="26" name="TextBox 3">
            <a:extLst>
              <a:ext uri="{FF2B5EF4-FFF2-40B4-BE49-F238E27FC236}">
                <a16:creationId xmlns:a16="http://schemas.microsoft.com/office/drawing/2014/main" id="{4210B41C-D083-43E5-A91A-375FAFEFD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2826" y="5104801"/>
            <a:ext cx="48796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altLang="en-US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27 x a x a x a </a:t>
            </a:r>
          </a:p>
        </p:txBody>
      </p:sp>
      <p:sp>
        <p:nvSpPr>
          <p:cNvPr id="27" name="TextBox 3">
            <a:extLst>
              <a:ext uri="{FF2B5EF4-FFF2-40B4-BE49-F238E27FC236}">
                <a16:creationId xmlns:a16="http://schemas.microsoft.com/office/drawing/2014/main" id="{B440F451-CB9B-4920-930C-E7EAC2EE8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560" y="3705297"/>
            <a:ext cx="1668292" cy="5232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a x a </a:t>
            </a:r>
          </a:p>
        </p:txBody>
      </p:sp>
      <p:sp>
        <p:nvSpPr>
          <p:cNvPr id="28" name="TextBox 3">
            <a:extLst>
              <a:ext uri="{FF2B5EF4-FFF2-40B4-BE49-F238E27FC236}">
                <a16:creationId xmlns:a16="http://schemas.microsoft.com/office/drawing/2014/main" id="{BC0BDA7A-1C55-45D7-AB39-E9632B3CE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9619" y="5201109"/>
            <a:ext cx="1668292" cy="5232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x a x a </a:t>
            </a:r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A1830441-EEC5-4308-AD67-C8C44E2DA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86" y="5865167"/>
            <a:ext cx="92925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tích hình M gấp 27 lần thể tích hình N</a:t>
            </a:r>
            <a:endParaRPr lang="en-GB" altLang="en-US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9285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" grpId="0"/>
      <p:bldP spid="20" grpId="0"/>
      <p:bldP spid="22" grpId="0"/>
      <p:bldP spid="23" grpId="0"/>
      <p:bldP spid="26" grpId="0"/>
      <p:bldP spid="27" grpId="0" animBg="1"/>
      <p:bldP spid="28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hình nền powerpoint">
            <a:extLst>
              <a:ext uri="{FF2B5EF4-FFF2-40B4-BE49-F238E27FC236}">
                <a16:creationId xmlns:a16="http://schemas.microsoft.com/office/drawing/2014/main" id="{B657FA65-51B9-4D18-B879-23D7C5ED0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4AE8F6FA-0CFA-4E91-ACAE-D2042901E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CC20E53A-954D-4BD1-83DB-40F3FC4C3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63" y="895350"/>
            <a:ext cx="327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ôn bài cũ: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2F474-3550-4A3E-97EA-C17685C8E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30500"/>
            <a:ext cx="82375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DTXQ = Chu vi đáy x chiều cao</a:t>
            </a:r>
          </a:p>
          <a:p>
            <a:pPr algn="ctr">
              <a:lnSpc>
                <a:spcPct val="150000"/>
              </a:lnSpc>
            </a:pPr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                   </a:t>
            </a:r>
            <a:r>
              <a:rPr lang="en-GB" altLang="en-US" sz="2800" b="1" baseline="-2500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= </a:t>
            </a:r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(dài + rộng) x 2 </a:t>
            </a:r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x chiều cao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5BB3B5-56CB-429F-92CC-0D44A82D3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49700"/>
            <a:ext cx="82375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</a:t>
            </a:r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DTTP  = DTXQ</a:t>
            </a:r>
            <a:r>
              <a:rPr lang="en-GB" alt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+ DT 2 mặt đáy</a:t>
            </a:r>
          </a:p>
          <a:p>
            <a:pPr algn="ctr">
              <a:lnSpc>
                <a:spcPct val="150000"/>
              </a:lnSpc>
            </a:pPr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= DTXQ + (</a:t>
            </a:r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 x rộng</a:t>
            </a:r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DBA069-CBBB-4DBE-97D3-02184A619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495925"/>
            <a:ext cx="8237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 Thể tích  = chiều dài x chiều rộng x chiều cao</a:t>
            </a:r>
          </a:p>
        </p:txBody>
      </p:sp>
      <p:sp>
        <p:nvSpPr>
          <p:cNvPr id="3081" name="TextBox 1">
            <a:extLst>
              <a:ext uri="{FF2B5EF4-FFF2-40B4-BE49-F238E27FC236}">
                <a16:creationId xmlns:a16="http://schemas.microsoft.com/office/drawing/2014/main" id="{8B7C9D15-B21D-4D12-934E-C9B708671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419225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2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hộp chữ nhật: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58E127-47FE-462E-AD13-648F87CC5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943244"/>
            <a:ext cx="86185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GB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Nêu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tắc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xung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quanh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hộp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nhật</a:t>
            </a:r>
            <a:r>
              <a:rPr lang="en-US" altLang="en-US" sz="2800" b="1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.</a:t>
            </a:r>
            <a:endParaRPr lang="en-GB" altLang="en-US" sz="2800" b="1" dirty="0">
              <a:latin typeface="Times New Roman" panose="02020603050405020304" pitchFamily="18" charset="0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A3BA96-2BA0-48D2-92E5-1000F68C2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3" y="4038600"/>
            <a:ext cx="86185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</a:t>
            </a:r>
            <a:r>
              <a:rPr lang="en-US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Nêu quy tắc tính diện tích toàn phần của hình hộp chữ nhật.</a:t>
            </a:r>
            <a:endParaRPr lang="en-GB" altLang="en-US" sz="2800" b="1">
              <a:latin typeface="Times New Roman" panose="02020603050405020304" pitchFamily="18" charset="0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527D9C-4DCD-4327-A7DE-D36DA3444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5334000"/>
            <a:ext cx="8618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</a:t>
            </a:r>
            <a:r>
              <a:rPr lang="en-US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Nêu quy tắc tính thể tích của hình hộp chữ nhật.</a:t>
            </a:r>
            <a:endParaRPr lang="en-GB" altLang="en-US" sz="2800" b="1">
              <a:latin typeface="Times New Roman" panose="02020603050405020304" pitchFamily="18" charset="0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69398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" grpId="0"/>
      <p:bldP spid="2" grpId="1"/>
      <p:bldP spid="11" grpId="0"/>
      <p:bldP spid="11" grpId="1"/>
      <p:bldP spid="12" grpId="0"/>
      <p:bldP spid="1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>
            <a:extLst>
              <a:ext uri="{FF2B5EF4-FFF2-40B4-BE49-F238E27FC236}">
                <a16:creationId xmlns:a16="http://schemas.microsoft.com/office/drawing/2014/main" id="{5A113214-7B61-49D1-A0A2-BF709C017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43200"/>
            <a:ext cx="106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080AAF98-DE54-4236-B011-D7EC100BD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1600200" cy="914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Hình hộp chữ nhật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8D05D198-8864-47A6-8D32-504D6F152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67200"/>
            <a:ext cx="1600200" cy="914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Hình lập phương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2CCFF359-09D3-477B-843B-79A07BC50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"/>
            <a:ext cx="1981200" cy="6080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(1 mặt đáy)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ABBA4524-D05A-4B26-9A98-F6B8046F7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143000"/>
            <a:ext cx="1981200" cy="6080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XQ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79FE110A-EF50-4457-AE0F-3561F6005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28800"/>
            <a:ext cx="1981200" cy="6080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45439B96-1C7D-4783-81E9-0551BFFCB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514600"/>
            <a:ext cx="1981200" cy="6080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8065B016-E34F-4945-A326-115B7E71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276600"/>
            <a:ext cx="1981200" cy="60801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(1 mặt )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8780B7E7-8B56-42AF-9AC7-AC3048AB0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962400"/>
            <a:ext cx="1981200" cy="60801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XQ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328405C3-67B3-48D2-A602-EDF835C1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48200"/>
            <a:ext cx="1981200" cy="60801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DCCC5C45-2DB2-44C0-8F52-944D023FE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334000"/>
            <a:ext cx="1981200" cy="60801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D04D1111-779B-4A83-A71D-8E098C70E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57200"/>
            <a:ext cx="1676400" cy="5175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 = a x b </a:t>
            </a:r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id="{2E9AE975-7E15-427D-9759-2B2268FA0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066800"/>
            <a:ext cx="3581400" cy="6080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XQ 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= (a + b) x 2 x c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3" name="Text Box 20">
            <a:extLst>
              <a:ext uri="{FF2B5EF4-FFF2-40B4-BE49-F238E27FC236}">
                <a16:creationId xmlns:a16="http://schemas.microsoft.com/office/drawing/2014/main" id="{20B53C4F-33B7-46C8-8663-EA108D7DE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752600"/>
            <a:ext cx="3581400" cy="6080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xq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+ 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2 đáy</a:t>
            </a:r>
            <a:endParaRPr lang="en-US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4" name="Text Box 21">
            <a:extLst>
              <a:ext uri="{FF2B5EF4-FFF2-40B4-BE49-F238E27FC236}">
                <a16:creationId xmlns:a16="http://schemas.microsoft.com/office/drawing/2014/main" id="{183FD400-4B3A-4D5A-814B-97ADB12F0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439988"/>
            <a:ext cx="2438400" cy="6080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= a x b x c</a:t>
            </a:r>
          </a:p>
        </p:txBody>
      </p:sp>
      <p:sp>
        <p:nvSpPr>
          <p:cNvPr id="7185" name="Text Box 22">
            <a:extLst>
              <a:ext uri="{FF2B5EF4-FFF2-40B4-BE49-F238E27FC236}">
                <a16:creationId xmlns:a16="http://schemas.microsoft.com/office/drawing/2014/main" id="{A7AB9042-54E3-4599-A9D4-A4F1609CE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00400"/>
            <a:ext cx="1981200" cy="60801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= a x a</a:t>
            </a:r>
          </a:p>
        </p:txBody>
      </p:sp>
      <p:sp>
        <p:nvSpPr>
          <p:cNvPr id="7186" name="Text Box 23">
            <a:extLst>
              <a:ext uri="{FF2B5EF4-FFF2-40B4-BE49-F238E27FC236}">
                <a16:creationId xmlns:a16="http://schemas.microsoft.com/office/drawing/2014/main" id="{6BB61556-F0DC-4556-9D1C-6C1737C31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886200"/>
            <a:ext cx="2819400" cy="60801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XQ 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= (a x a)x 4</a:t>
            </a:r>
          </a:p>
        </p:txBody>
      </p:sp>
      <p:sp>
        <p:nvSpPr>
          <p:cNvPr id="7187" name="Text Box 24">
            <a:extLst>
              <a:ext uri="{FF2B5EF4-FFF2-40B4-BE49-F238E27FC236}">
                <a16:creationId xmlns:a16="http://schemas.microsoft.com/office/drawing/2014/main" id="{AE59825D-D746-4E7E-AA7F-D40955135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572000"/>
            <a:ext cx="2743200" cy="60801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= (a x a) x 6</a:t>
            </a:r>
          </a:p>
        </p:txBody>
      </p:sp>
      <p:sp>
        <p:nvSpPr>
          <p:cNvPr id="7188" name="Text Box 25">
            <a:extLst>
              <a:ext uri="{FF2B5EF4-FFF2-40B4-BE49-F238E27FC236}">
                <a16:creationId xmlns:a16="http://schemas.microsoft.com/office/drawing/2014/main" id="{6E64E8FB-2DE9-4771-84F9-C340904A6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257800"/>
            <a:ext cx="2743200" cy="60801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= a x a x a</a:t>
            </a:r>
          </a:p>
        </p:txBody>
      </p:sp>
      <p:sp>
        <p:nvSpPr>
          <p:cNvPr id="12314" name="Line 26">
            <a:extLst>
              <a:ext uri="{FF2B5EF4-FFF2-40B4-BE49-F238E27FC236}">
                <a16:creationId xmlns:a16="http://schemas.microsoft.com/office/drawing/2014/main" id="{10AFF9DC-F41E-4179-BBD6-14A972F23C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838200"/>
            <a:ext cx="6858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>
            <a:extLst>
              <a:ext uri="{FF2B5EF4-FFF2-40B4-BE49-F238E27FC236}">
                <a16:creationId xmlns:a16="http://schemas.microsoft.com/office/drawing/2014/main" id="{D2842C56-01D8-44D6-BDEC-EEE50BF57F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1524000"/>
            <a:ext cx="6858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>
            <a:extLst>
              <a:ext uri="{FF2B5EF4-FFF2-40B4-BE49-F238E27FC236}">
                <a16:creationId xmlns:a16="http://schemas.microsoft.com/office/drawing/2014/main" id="{7296D308-F14D-4D0E-9A0F-5F1CFBB148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6858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>
            <a:extLst>
              <a:ext uri="{FF2B5EF4-FFF2-40B4-BE49-F238E27FC236}">
                <a16:creationId xmlns:a16="http://schemas.microsoft.com/office/drawing/2014/main" id="{2DC1EEF8-06D9-4B50-ACC6-B74C6D668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6858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>
            <a:extLst>
              <a:ext uri="{FF2B5EF4-FFF2-40B4-BE49-F238E27FC236}">
                <a16:creationId xmlns:a16="http://schemas.microsoft.com/office/drawing/2014/main" id="{46A77EE6-F778-4E30-85FB-6AF781FE9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762000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>
            <a:extLst>
              <a:ext uri="{FF2B5EF4-FFF2-40B4-BE49-F238E27FC236}">
                <a16:creationId xmlns:a16="http://schemas.microsoft.com/office/drawing/2014/main" id="{307754AC-5331-4546-A33E-1EBBA9CAB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371600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>
            <a:extLst>
              <a:ext uri="{FF2B5EF4-FFF2-40B4-BE49-F238E27FC236}">
                <a16:creationId xmlns:a16="http://schemas.microsoft.com/office/drawing/2014/main" id="{07634900-6D15-4949-9C01-3CE0354A8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057400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3">
            <a:extLst>
              <a:ext uri="{FF2B5EF4-FFF2-40B4-BE49-F238E27FC236}">
                <a16:creationId xmlns:a16="http://schemas.microsoft.com/office/drawing/2014/main" id="{C046D798-E8E6-4A25-B83B-6815F214FC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743200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34">
            <a:extLst>
              <a:ext uri="{FF2B5EF4-FFF2-40B4-BE49-F238E27FC236}">
                <a16:creationId xmlns:a16="http://schemas.microsoft.com/office/drawing/2014/main" id="{12730E0A-BD70-4634-8B15-D50213426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5">
            <a:extLst>
              <a:ext uri="{FF2B5EF4-FFF2-40B4-BE49-F238E27FC236}">
                <a16:creationId xmlns:a16="http://schemas.microsoft.com/office/drawing/2014/main" id="{F9D2E41D-BE4F-4FB9-AD40-CAA38D4A5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6">
            <a:extLst>
              <a:ext uri="{FF2B5EF4-FFF2-40B4-BE49-F238E27FC236}">
                <a16:creationId xmlns:a16="http://schemas.microsoft.com/office/drawing/2014/main" id="{C3DE8206-6CEF-4D68-9387-E1235ECDD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Line 37">
            <a:extLst>
              <a:ext uri="{FF2B5EF4-FFF2-40B4-BE49-F238E27FC236}">
                <a16:creationId xmlns:a16="http://schemas.microsoft.com/office/drawing/2014/main" id="{D5FC9FF8-463F-4710-82A3-9AD973A18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38">
            <a:extLst>
              <a:ext uri="{FF2B5EF4-FFF2-40B4-BE49-F238E27FC236}">
                <a16:creationId xmlns:a16="http://schemas.microsoft.com/office/drawing/2014/main" id="{3A80D51B-19D8-4BA6-ABFF-7FE7414CF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800600"/>
            <a:ext cx="6096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Line 39">
            <a:extLst>
              <a:ext uri="{FF2B5EF4-FFF2-40B4-BE49-F238E27FC236}">
                <a16:creationId xmlns:a16="http://schemas.microsoft.com/office/drawing/2014/main" id="{38A98A49-AA3F-440B-A5D8-F4C676D70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806950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Line 40">
            <a:extLst>
              <a:ext uri="{FF2B5EF4-FFF2-40B4-BE49-F238E27FC236}">
                <a16:creationId xmlns:a16="http://schemas.microsoft.com/office/drawing/2014/main" id="{AD8033A7-647F-4AFD-94A5-C3816A7052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356100"/>
            <a:ext cx="609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Line 41">
            <a:extLst>
              <a:ext uri="{FF2B5EF4-FFF2-40B4-BE49-F238E27FC236}">
                <a16:creationId xmlns:a16="http://schemas.microsoft.com/office/drawing/2014/main" id="{539EB40A-2DE1-4001-A3D0-BB43C05C75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752850"/>
            <a:ext cx="6096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12294" grpId="0" animBg="1"/>
      <p:bldP spid="12295" grpId="0" animBg="1"/>
      <p:bldP spid="12297" grpId="0" animBg="1"/>
      <p:bldP spid="12298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21533" grpId="0" animBg="1"/>
      <p:bldP spid="21534" grpId="0" animBg="1"/>
      <p:bldP spid="21535" grpId="0" animBg="1"/>
      <p:bldP spid="21536" grpId="0" animBg="1"/>
      <p:bldP spid="12326" grpId="0" animBg="1"/>
      <p:bldP spid="12327" grpId="0" animBg="1"/>
      <p:bldP spid="12328" grpId="0" animBg="1"/>
      <p:bldP spid="123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>
            <a:extLst>
              <a:ext uri="{FF2B5EF4-FFF2-40B4-BE49-F238E27FC236}">
                <a16:creationId xmlns:a16="http://schemas.microsoft.com/office/drawing/2014/main" id="{4B75F04F-16B0-4D35-9EDD-95D2A1E1D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41275"/>
            <a:ext cx="9137650" cy="720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>
            <a:extLst>
              <a:ext uri="{FF2B5EF4-FFF2-40B4-BE49-F238E27FC236}">
                <a16:creationId xmlns:a16="http://schemas.microsoft.com/office/drawing/2014/main" id="{C3E73B58-A33B-44B0-9124-B561C6CE05B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5850" y="768350"/>
            <a:ext cx="6635750" cy="4032250"/>
          </a:xfrm>
          <a:prstGeom prst="rect">
            <a:avLst/>
          </a:prstGeom>
        </p:spPr>
        <p:txBody>
          <a:bodyPr wrap="none" fromWordArt="1"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GB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Nhiệm</a:t>
            </a:r>
            <a:r>
              <a:rPr lang="en-GB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lang="en-GB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vụ</a:t>
            </a:r>
            <a:r>
              <a:rPr lang="en-GB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lang="en-GB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tiếp</a:t>
            </a:r>
            <a:r>
              <a:rPr lang="en-GB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lang="en-GB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theo</a:t>
            </a:r>
            <a:r>
              <a:rPr lang="en-GB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defRPr/>
            </a:pPr>
            <a:r>
              <a:rPr lang="en-GB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- </a:t>
            </a:r>
            <a:r>
              <a:rPr lang="en-GB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Xem</a:t>
            </a:r>
            <a:r>
              <a:rPr lang="en-GB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GB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lại</a:t>
            </a:r>
            <a:r>
              <a:rPr lang="en-GB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GB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nội</a:t>
            </a:r>
            <a:r>
              <a:rPr lang="en-GB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dung </a:t>
            </a:r>
            <a:r>
              <a:rPr lang="en-GB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bài</a:t>
            </a:r>
            <a:r>
              <a:rPr lang="en-GB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GB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học</a:t>
            </a:r>
            <a:r>
              <a:rPr lang="en-GB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en-US" sz="28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- </a:t>
            </a:r>
            <a:r>
              <a:rPr lang="en-US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Xem</a:t>
            </a: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trước</a:t>
            </a: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bài</a:t>
            </a: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: </a:t>
            </a:r>
            <a:r>
              <a:rPr lang="en-US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Bảng</a:t>
            </a: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đơn</a:t>
            </a: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vị</a:t>
            </a: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</a:p>
          <a:p>
            <a:pPr>
              <a:defRPr/>
            </a:pPr>
            <a:r>
              <a:rPr lang="en-US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đo</a:t>
            </a: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thời</a:t>
            </a: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gian</a:t>
            </a: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(</a:t>
            </a:r>
            <a:r>
              <a:rPr lang="en-US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trang</a:t>
            </a: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130, 131)</a:t>
            </a:r>
            <a:endParaRPr lang="en-GB" sz="28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22532" name="Picture 8">
            <a:extLst>
              <a:ext uri="{FF2B5EF4-FFF2-40B4-BE49-F238E27FC236}">
                <a16:creationId xmlns:a16="http://schemas.microsoft.com/office/drawing/2014/main" id="{02945A96-1CA6-4844-856C-F72E6ABC14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26305">
            <a:off x="1545432" y="1675606"/>
            <a:ext cx="1341438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hình nền powerpoint">
            <a:extLst>
              <a:ext uri="{FF2B5EF4-FFF2-40B4-BE49-F238E27FC236}">
                <a16:creationId xmlns:a16="http://schemas.microsoft.com/office/drawing/2014/main" id="{9CCC8EAD-2525-4B83-8867-8FA7C3B64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60B6F65C-070C-4858-98BA-B1DF9ABC8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4100" name="TextBox 4">
            <a:extLst>
              <a:ext uri="{FF2B5EF4-FFF2-40B4-BE49-F238E27FC236}">
                <a16:creationId xmlns:a16="http://schemas.microsoft.com/office/drawing/2014/main" id="{193AFD7B-BC1D-4D58-AE81-AB639E655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63" y="895350"/>
            <a:ext cx="327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ôn bài cũ: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6723BF-1C47-4932-92F8-28D99439A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938" y="2905125"/>
            <a:ext cx="88471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Diện tích xung quanh = diện tích 1 mặt  x 4</a:t>
            </a:r>
          </a:p>
          <a:p>
            <a:pPr algn="ctr">
              <a:lnSpc>
                <a:spcPct val="150000"/>
              </a:lnSpc>
            </a:pPr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                                          =   </a:t>
            </a:r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cạnh x cạnh     </a:t>
            </a:r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x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F3143F-CE45-4DFB-9376-161F683A0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4289425"/>
            <a:ext cx="82375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</a:t>
            </a:r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= </a:t>
            </a:r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</a:rPr>
              <a:t>diện tích  1 mặt x 6</a:t>
            </a:r>
          </a:p>
          <a:p>
            <a:pPr algn="ctr">
              <a:lnSpc>
                <a:spcPct val="150000"/>
              </a:lnSpc>
            </a:pPr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=  </a:t>
            </a:r>
            <a:r>
              <a:rPr lang="en-GB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 x cạnh     </a:t>
            </a:r>
            <a:r>
              <a:rPr lang="en-GB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x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F6C168-6C6B-4464-988D-4A2E9177F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76925"/>
            <a:ext cx="8237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Thể tích   = cạnh x cạnh x cạnh</a:t>
            </a:r>
          </a:p>
        </p:txBody>
      </p:sp>
      <p:sp>
        <p:nvSpPr>
          <p:cNvPr id="4105" name="TextBox 9">
            <a:extLst>
              <a:ext uri="{FF2B5EF4-FFF2-40B4-BE49-F238E27FC236}">
                <a16:creationId xmlns:a16="http://schemas.microsoft.com/office/drawing/2014/main" id="{41099DFE-B2F4-4934-A136-370EF144A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419225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2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lập phương: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32E9B8-67FE-4561-8493-F44791D3D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3" y="2667000"/>
            <a:ext cx="86185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</a:t>
            </a:r>
            <a:r>
              <a:rPr lang="en-US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Nêu quy tắc tính diện tích xung quanh của hình lập phương.</a:t>
            </a:r>
            <a:endParaRPr lang="en-GB" altLang="en-US" sz="2800" b="1">
              <a:latin typeface="Times New Roman" panose="02020603050405020304" pitchFamily="18" charset="0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82D3D1-4F90-45D3-9422-37CEA100A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3" y="4075113"/>
            <a:ext cx="86185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</a:t>
            </a:r>
            <a:r>
              <a:rPr lang="en-US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Nêu quy tắc tính diện tích toàn phần của hình lập phương.</a:t>
            </a:r>
            <a:endParaRPr lang="en-GB" altLang="en-US" sz="2800" b="1">
              <a:latin typeface="Times New Roman" panose="02020603050405020304" pitchFamily="18" charset="0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32422A-D80F-45AA-AF4C-3F00B91D3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5486400"/>
            <a:ext cx="8618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GB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▪ </a:t>
            </a:r>
            <a:r>
              <a:rPr lang="en-US" altLang="en-US" sz="2800" b="1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Nêu quy tắc tính thể tích của hình lập phương.</a:t>
            </a:r>
            <a:endParaRPr lang="en-GB" altLang="en-US" sz="2800" b="1">
              <a:latin typeface="Times New Roman" panose="02020603050405020304" pitchFamily="18" charset="0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79261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ết quả hình ảnh cho hình nền powerpoint">
            <a:extLst>
              <a:ext uri="{FF2B5EF4-FFF2-40B4-BE49-F238E27FC236}">
                <a16:creationId xmlns:a16="http://schemas.microsoft.com/office/drawing/2014/main" id="{2DF6BF63-E769-4254-95AF-17BFE5876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6A03B3B3-9071-441E-B37F-D94D843F1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575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altLang="vi-VN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71EB7197-058B-46AF-B971-00077F0B9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126" name="TextBox 1">
            <a:extLst>
              <a:ext uri="{FF2B5EF4-FFF2-40B4-BE49-F238E27FC236}">
                <a16:creationId xmlns:a16="http://schemas.microsoft.com/office/drawing/2014/main" id="{8897D54C-F953-446E-B2D6-259C62DB7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761096"/>
            <a:ext cx="579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GB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128)</a:t>
            </a:r>
          </a:p>
        </p:txBody>
      </p:sp>
    </p:spTree>
    <p:custDataLst>
      <p:tags r:id="rId1"/>
    </p:custDataLst>
  </p:cSld>
  <p:clrMapOvr>
    <a:masterClrMapping/>
  </p:clrMapOvr>
  <p:transition advTm="341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ết quả hình ảnh cho hình nền powerpoint">
            <a:extLst>
              <a:ext uri="{FF2B5EF4-FFF2-40B4-BE49-F238E27FC236}">
                <a16:creationId xmlns:a16="http://schemas.microsoft.com/office/drawing/2014/main" id="{ECB82090-C02F-4CAD-89DB-91934C546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CE9547A9-EE03-40BC-9217-388CBEB9B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1058863"/>
            <a:ext cx="845820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vi-VN" sz="26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093A5E-4862-42C6-8998-5C9972612CC2}"/>
              </a:ext>
            </a:extLst>
          </p:cNvPr>
          <p:cNvSpPr/>
          <p:nvPr/>
        </p:nvSpPr>
        <p:spPr>
          <a:xfrm>
            <a:off x="152400" y="1604963"/>
            <a:ext cx="5334000" cy="41862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altLang="en-US" sz="28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1m,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50cm,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60cm.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149" name="Group 22">
            <a:extLst>
              <a:ext uri="{FF2B5EF4-FFF2-40B4-BE49-F238E27FC236}">
                <a16:creationId xmlns:a16="http://schemas.microsoft.com/office/drawing/2014/main" id="{28283DAD-58A7-4220-8925-A1DE876D3313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362200"/>
            <a:ext cx="2865438" cy="2400300"/>
            <a:chOff x="240" y="1344"/>
            <a:chExt cx="1920" cy="1440"/>
          </a:xfrm>
        </p:grpSpPr>
        <p:grpSp>
          <p:nvGrpSpPr>
            <p:cNvPr id="6167" name="Group 20">
              <a:extLst>
                <a:ext uri="{FF2B5EF4-FFF2-40B4-BE49-F238E27FC236}">
                  <a16:creationId xmlns:a16="http://schemas.microsoft.com/office/drawing/2014/main" id="{9756CC0E-C788-4448-853C-2C0AF9C331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344"/>
              <a:ext cx="1920" cy="1440"/>
              <a:chOff x="240" y="1344"/>
              <a:chExt cx="1920" cy="1440"/>
            </a:xfrm>
          </p:grpSpPr>
          <p:grpSp>
            <p:nvGrpSpPr>
              <p:cNvPr id="6169" name="Group 12">
                <a:extLst>
                  <a:ext uri="{FF2B5EF4-FFF2-40B4-BE49-F238E27FC236}">
                    <a16:creationId xmlns:a16="http://schemas.microsoft.com/office/drawing/2014/main" id="{80E8A7DF-5C8B-4749-A353-6F5CDF5EF0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1344"/>
                <a:ext cx="1920" cy="1440"/>
                <a:chOff x="240" y="1344"/>
                <a:chExt cx="1920" cy="1440"/>
              </a:xfrm>
            </p:grpSpPr>
            <p:sp>
              <p:nvSpPr>
                <p:cNvPr id="6172" name="AutoShape 6">
                  <a:extLst>
                    <a:ext uri="{FF2B5EF4-FFF2-40B4-BE49-F238E27FC236}">
                      <a16:creationId xmlns:a16="http://schemas.microsoft.com/office/drawing/2014/main" id="{ABF19E10-038B-46CB-8E39-FBD9400954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0800000">
                  <a:off x="240" y="1584"/>
                  <a:ext cx="1920" cy="12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73" name="AutoShape 7">
                  <a:extLst>
                    <a:ext uri="{FF2B5EF4-FFF2-40B4-BE49-F238E27FC236}">
                      <a16:creationId xmlns:a16="http://schemas.microsoft.com/office/drawing/2014/main" id="{A9836C4F-22FE-4366-B732-29358C73C6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584"/>
                  <a:ext cx="1920" cy="1200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74" name="AutoShape 10">
                  <a:extLst>
                    <a:ext uri="{FF2B5EF4-FFF2-40B4-BE49-F238E27FC236}">
                      <a16:creationId xmlns:a16="http://schemas.microsoft.com/office/drawing/2014/main" id="{4AD84510-3857-4637-9572-B08D59A149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344"/>
                  <a:ext cx="1920" cy="1440"/>
                </a:xfrm>
                <a:prstGeom prst="cube">
                  <a:avLst>
                    <a:gd name="adj" fmla="val 21597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endPara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pic>
            <p:nvPicPr>
              <p:cNvPr id="6170" name="Picture 13" descr="Orca2">
                <a:extLst>
                  <a:ext uri="{FF2B5EF4-FFF2-40B4-BE49-F238E27FC236}">
                    <a16:creationId xmlns:a16="http://schemas.microsoft.com/office/drawing/2014/main" id="{57D9CAC0-6D3E-4D95-8C90-6CB507AEEE08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2016"/>
                <a:ext cx="9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71" name="Picture 14" descr="Orca2">
                <a:extLst>
                  <a:ext uri="{FF2B5EF4-FFF2-40B4-BE49-F238E27FC236}">
                    <a16:creationId xmlns:a16="http://schemas.microsoft.com/office/drawing/2014/main" id="{7358E733-9144-4984-A87E-74A865320C04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2" y="1680"/>
                <a:ext cx="9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168" name="AutoShape 21">
              <a:extLst>
                <a:ext uri="{FF2B5EF4-FFF2-40B4-BE49-F238E27FC236}">
                  <a16:creationId xmlns:a16="http://schemas.microsoft.com/office/drawing/2014/main" id="{5F14531D-24B7-4F08-A201-D9C8790451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1344"/>
              <a:ext cx="1920" cy="1440"/>
            </a:xfrm>
            <a:prstGeom prst="cube">
              <a:avLst>
                <a:gd name="adj" fmla="val 2159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50" name="Text Box 23">
            <a:extLst>
              <a:ext uri="{FF2B5EF4-FFF2-40B4-BE49-F238E27FC236}">
                <a16:creationId xmlns:a16="http://schemas.microsoft.com/office/drawing/2014/main" id="{94E3D8EE-EA50-43F3-B173-480E79D44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800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 m</a:t>
            </a:r>
          </a:p>
        </p:txBody>
      </p:sp>
      <p:sp>
        <p:nvSpPr>
          <p:cNvPr id="6151" name="Text Box 24">
            <a:extLst>
              <a:ext uri="{FF2B5EF4-FFF2-40B4-BE49-F238E27FC236}">
                <a16:creationId xmlns:a16="http://schemas.microsoft.com/office/drawing/2014/main" id="{721116E2-14C2-4086-AE4A-8194B35C315D}"/>
              </a:ext>
            </a:extLst>
          </p:cNvPr>
          <p:cNvSpPr txBox="1">
            <a:spLocks noChangeArrowheads="1"/>
          </p:cNvSpPr>
          <p:nvPr/>
        </p:nvSpPr>
        <p:spPr bwMode="auto">
          <a:xfrm rot="-2759885">
            <a:off x="8175625" y="4232276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50cm</a:t>
            </a:r>
          </a:p>
        </p:txBody>
      </p:sp>
      <p:sp>
        <p:nvSpPr>
          <p:cNvPr id="6152" name="Text Box 25">
            <a:extLst>
              <a:ext uri="{FF2B5EF4-FFF2-40B4-BE49-F238E27FC236}">
                <a16:creationId xmlns:a16="http://schemas.microsoft.com/office/drawing/2014/main" id="{8105A9A2-F2FC-4D80-A82D-E46D84CE8B3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8226425" y="2770188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60cm</a:t>
            </a:r>
          </a:p>
        </p:txBody>
      </p:sp>
      <p:sp>
        <p:nvSpPr>
          <p:cNvPr id="6153" name="Rectangle 2">
            <a:extLst>
              <a:ext uri="{FF2B5EF4-FFF2-40B4-BE49-F238E27FC236}">
                <a16:creationId xmlns:a16="http://schemas.microsoft.com/office/drawing/2014/main" id="{2828D003-B8F1-41BF-9800-690879E9A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575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6154" name="Rectangle 2">
            <a:extLst>
              <a:ext uri="{FF2B5EF4-FFF2-40B4-BE49-F238E27FC236}">
                <a16:creationId xmlns:a16="http://schemas.microsoft.com/office/drawing/2014/main" id="{7B1F43DB-9766-4DB5-A487-9104A25E7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BD25018-8471-474C-AFE2-9930A02854A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33825" y="2482850"/>
            <a:ext cx="1476375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0F2226C-D693-4E75-BFF3-9E2B077A51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2879725"/>
            <a:ext cx="4572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FFF6CDE-FB53-4A96-8ADD-5F11989429C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2894013"/>
            <a:ext cx="26670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74AAFBA-0532-49FD-94FD-5C6C6BC57DD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33825" y="2922588"/>
            <a:ext cx="1400175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97A3B4-505E-4B15-A800-0E0829134E9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3292475"/>
            <a:ext cx="8382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BBCDC8-0827-4334-B3C9-B71A8FDAA7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1638" y="3962400"/>
            <a:ext cx="5084762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4E484C-C95E-4907-A053-859BEAAA497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4038" y="5027613"/>
            <a:ext cx="2543175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A7EB53B-A1E8-47F0-AC92-6689268689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6225" y="6248400"/>
            <a:ext cx="36576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D94751D-860A-44E2-9E0F-0E88B103B11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86400" y="3562350"/>
            <a:ext cx="304800" cy="783804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457628EE-A012-4B0E-9B0F-4FB403E69EF8}"/>
              </a:ext>
            </a:extLst>
          </p:cNvPr>
          <p:cNvSpPr/>
          <p:nvPr/>
        </p:nvSpPr>
        <p:spPr bwMode="auto">
          <a:xfrm>
            <a:off x="5786438" y="3276600"/>
            <a:ext cx="157162" cy="14859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9E354B-C492-4A81-B0B3-C88206214EB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6662" y="5178152"/>
            <a:ext cx="8812212" cy="1170641"/>
          </a:xfrm>
          <a:prstGeom prst="rect">
            <a:avLst/>
          </a:prstGeom>
          <a:blipFill rotWithShape="1">
            <a:blip r:embed="rId6"/>
            <a:stretch>
              <a:fillRect l="-1383" r="-899" b="-11458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E367C45-B22C-4226-AF40-AF70C19D586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5670550"/>
            <a:ext cx="6977063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ết quả hình ảnh cho hình nền powerpoint">
            <a:extLst>
              <a:ext uri="{FF2B5EF4-FFF2-40B4-BE49-F238E27FC236}">
                <a16:creationId xmlns:a16="http://schemas.microsoft.com/office/drawing/2014/main" id="{6829BC6C-6CDE-44E4-B0BB-C291675AD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-2063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>
            <a:extLst>
              <a:ext uri="{FF2B5EF4-FFF2-40B4-BE49-F238E27FC236}">
                <a16:creationId xmlns:a16="http://schemas.microsoft.com/office/drawing/2014/main" id="{624631B6-BED4-466A-9C0E-40B0CC75B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44FD202D-6950-408E-9EEB-325FFA095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575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7173" name="TextBox 19">
            <a:extLst>
              <a:ext uri="{FF2B5EF4-FFF2-40B4-BE49-F238E27FC236}">
                <a16:creationId xmlns:a16="http://schemas.microsoft.com/office/drawing/2014/main" id="{A8CA7777-509F-4B24-94A3-26F896734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57525"/>
            <a:ext cx="1681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lang="en-GB" altLang="en-US" sz="2800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5BDCAF-1B24-45E9-A9C8-8B597CE85874}"/>
              </a:ext>
            </a:extLst>
          </p:cNvPr>
          <p:cNvSpPr/>
          <p:nvPr/>
        </p:nvSpPr>
        <p:spPr>
          <a:xfrm>
            <a:off x="131763" y="1344613"/>
            <a:ext cx="8839200" cy="1600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altLang="en-US" sz="2800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1m,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50cm,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60cm.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7175" name="TextBox 22">
            <a:extLst>
              <a:ext uri="{FF2B5EF4-FFF2-40B4-BE49-F238E27FC236}">
                <a16:creationId xmlns:a16="http://schemas.microsoft.com/office/drawing/2014/main" id="{69203F37-88CF-46A6-83DF-08EC1899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05200"/>
            <a:ext cx="44958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GB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1m</a:t>
            </a:r>
          </a:p>
          <a:p>
            <a:pPr>
              <a:buFontTx/>
              <a:buChar char="-"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50cm</a:t>
            </a:r>
          </a:p>
          <a:p>
            <a:pPr>
              <a:buFontTx/>
              <a:buChar char="-"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GB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60cm</a:t>
            </a:r>
          </a:p>
          <a:p>
            <a:pPr>
              <a:buFontTx/>
              <a:buChar char="-"/>
            </a:pPr>
            <a:r>
              <a:rPr lang="en-GB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en-US" sz="28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GB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…?</a:t>
            </a:r>
            <a:r>
              <a:rPr lang="en-GB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GB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Char char="-"/>
            </a:pP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76" name="Straight Connector 24">
            <a:extLst>
              <a:ext uri="{FF2B5EF4-FFF2-40B4-BE49-F238E27FC236}">
                <a16:creationId xmlns:a16="http://schemas.microsoft.com/office/drawing/2014/main" id="{5C7CD9A6-6385-4A3A-9EA6-D348271B22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2889250"/>
            <a:ext cx="48768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0" name="TextBox 1">
            <a:extLst>
              <a:ext uri="{FF2B5EF4-FFF2-40B4-BE49-F238E27FC236}">
                <a16:creationId xmlns:a16="http://schemas.microsoft.com/office/drawing/2014/main" id="{328E5019-F603-4029-BC10-CD24A9B55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257" y="4383015"/>
            <a:ext cx="4768850" cy="954088"/>
          </a:xfrm>
          <a:prstGeom prst="rect">
            <a:avLst/>
          </a:prstGeom>
          <a:solidFill>
            <a:srgbClr val="00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GB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131" name="TextBox 14">
            <a:extLst>
              <a:ext uri="{FF2B5EF4-FFF2-40B4-BE49-F238E27FC236}">
                <a16:creationId xmlns:a16="http://schemas.microsoft.com/office/drawing/2014/main" id="{851CE316-9AD9-4F69-BD48-0F6FDEFD4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99" y="5617296"/>
            <a:ext cx="5659437" cy="954087"/>
          </a:xfrm>
          <a:prstGeom prst="rect">
            <a:avLst/>
          </a:prstGeom>
          <a:solidFill>
            <a:srgbClr val="FFFF00"/>
          </a:solidFill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GB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S1đáy</a:t>
            </a:r>
            <a:b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(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7179" name="Straight Connector 4">
            <a:extLst>
              <a:ext uri="{FF2B5EF4-FFF2-40B4-BE49-F238E27FC236}">
                <a16:creationId xmlns:a16="http://schemas.microsoft.com/office/drawing/2014/main" id="{0EA9EAB4-6856-4B36-9579-2704785F42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0000" y="3200400"/>
            <a:ext cx="0" cy="19050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ết quả hình ảnh cho hình nền powerpoint">
            <a:extLst>
              <a:ext uri="{FF2B5EF4-FFF2-40B4-BE49-F238E27FC236}">
                <a16:creationId xmlns:a16="http://schemas.microsoft.com/office/drawing/2014/main" id="{9AC711F3-C8D9-43E0-811E-C8CB16B4C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 b="13609"/>
          <a:stretch>
            <a:fillRect/>
          </a:stretch>
        </p:blipFill>
        <p:spPr bwMode="auto">
          <a:xfrm>
            <a:off x="-13855" y="-461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>
            <a:extLst>
              <a:ext uri="{FF2B5EF4-FFF2-40B4-BE49-F238E27FC236}">
                <a16:creationId xmlns:a16="http://schemas.microsoft.com/office/drawing/2014/main" id="{0C01DDE2-2855-410F-B9CD-6F763C2A8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1058863"/>
            <a:ext cx="845820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vi-VN" sz="260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FFE47431-41C8-4C19-945F-F2604D398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67600B19-0C39-4B47-8D4C-2992D6F36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575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8198" name="TextBox 5">
            <a:extLst>
              <a:ext uri="{FF2B5EF4-FFF2-40B4-BE49-F238E27FC236}">
                <a16:creationId xmlns:a16="http://schemas.microsoft.com/office/drawing/2014/main" id="{7CD6C498-C521-497F-BF49-9A2A33BBF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533525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altLang="en-US" sz="28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GB" altLang="en-US" sz="2800" b="1" u="sng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60EEB5AB-F4BB-496D-98E5-B5030A765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89163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m = 10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50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= </a:t>
            </a:r>
            <a:r>
              <a:rPr lang="vi-V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= 6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lang="en-US" altLang="en-US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(10 + 5) x 2 x 6 = 180 (dm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21C692-F925-4AD5-975C-419D1E716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86576"/>
            <a:ext cx="9144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180 + 10 x 5 = 230 (dm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ết quả hình ảnh cho hình nền powerpoint">
            <a:extLst>
              <a:ext uri="{FF2B5EF4-FFF2-40B4-BE49-F238E27FC236}">
                <a16:creationId xmlns:a16="http://schemas.microsoft.com/office/drawing/2014/main" id="{A1ED8D40-835E-426B-9479-27DDC3B43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/>
          <a:stretch>
            <a:fillRect/>
          </a:stretch>
        </p:blipFill>
        <p:spPr bwMode="auto">
          <a:xfrm>
            <a:off x="0" y="-23813"/>
            <a:ext cx="9144000" cy="733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>
            <a:extLst>
              <a:ext uri="{FF2B5EF4-FFF2-40B4-BE49-F238E27FC236}">
                <a16:creationId xmlns:a16="http://schemas.microsoft.com/office/drawing/2014/main" id="{712A89C4-7109-447B-9317-452A255D4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1058863"/>
            <a:ext cx="845820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vi-VN" sz="260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A2C3EC1F-9C98-43A5-BC69-48F2AC442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-201613"/>
            <a:ext cx="7772400" cy="136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AC47B799-2D91-43CD-90AF-328F5A23A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575"/>
            <a:ext cx="77724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  <p:sp>
        <p:nvSpPr>
          <p:cNvPr id="9222" name="TextBox 19">
            <a:extLst>
              <a:ext uri="{FF2B5EF4-FFF2-40B4-BE49-F238E27FC236}">
                <a16:creationId xmlns:a16="http://schemas.microsoft.com/office/drawing/2014/main" id="{964C06C8-4420-421C-A624-0942C63A7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9925"/>
            <a:ext cx="1681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lang="en-GB" altLang="en-US" sz="2800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C5005C-8FF4-488C-9CD7-8EE13331584C}"/>
              </a:ext>
            </a:extLst>
          </p:cNvPr>
          <p:cNvSpPr/>
          <p:nvPr/>
        </p:nvSpPr>
        <p:spPr>
          <a:xfrm>
            <a:off x="131763" y="1344613"/>
            <a:ext cx="8839200" cy="1600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altLang="en-US" sz="2800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1m,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50cm,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60cm.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224" name="TextBox 22">
            <a:extLst>
              <a:ext uri="{FF2B5EF4-FFF2-40B4-BE49-F238E27FC236}">
                <a16:creationId xmlns:a16="http://schemas.microsoft.com/office/drawing/2014/main" id="{10482F36-E1AF-4F74-85B7-D093DCC46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22700"/>
            <a:ext cx="4495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1m</a:t>
            </a:r>
          </a:p>
          <a:p>
            <a:pPr>
              <a:buFontTx/>
              <a:buChar char="-"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50cm</a:t>
            </a:r>
          </a:p>
          <a:p>
            <a:pPr>
              <a:buFontTx/>
              <a:buChar char="-"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60cm</a:t>
            </a:r>
          </a:p>
          <a:p>
            <a:pPr>
              <a:buFontTx/>
              <a:buChar char="-"/>
            </a:pPr>
            <a:r>
              <a:rPr lang="en-GB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altLang="en-US" sz="2800" b="1" baseline="-250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GB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…?</a:t>
            </a:r>
          </a:p>
        </p:txBody>
      </p:sp>
      <p:cxnSp>
        <p:nvCxnSpPr>
          <p:cNvPr id="9225" name="Straight Connector 24">
            <a:extLst>
              <a:ext uri="{FF2B5EF4-FFF2-40B4-BE49-F238E27FC236}">
                <a16:creationId xmlns:a16="http://schemas.microsoft.com/office/drawing/2014/main" id="{F1424674-6C9D-49B3-B0A1-05F8E42EE86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2889250"/>
            <a:ext cx="22479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8" name="TextBox 1">
            <a:extLst>
              <a:ext uri="{FF2B5EF4-FFF2-40B4-BE49-F238E27FC236}">
                <a16:creationId xmlns:a16="http://schemas.microsoft.com/office/drawing/2014/main" id="{B74A770A-AA95-47F6-B4E1-953D4002D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350" y="3276600"/>
            <a:ext cx="4768850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GB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179" name="TextBox 14">
            <a:extLst>
              <a:ext uri="{FF2B5EF4-FFF2-40B4-BE49-F238E27FC236}">
                <a16:creationId xmlns:a16="http://schemas.microsoft.com/office/drawing/2014/main" id="{1281F5B5-7E49-437B-87F6-8D5BCF653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927" y="4421981"/>
            <a:ext cx="5165725" cy="86201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GB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</a:t>
            </a:r>
            <a:r>
              <a:rPr lang="en-GB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GB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GB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GB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28" name="Straight Connector 4">
            <a:extLst>
              <a:ext uri="{FF2B5EF4-FFF2-40B4-BE49-F238E27FC236}">
                <a16:creationId xmlns:a16="http://schemas.microsoft.com/office/drawing/2014/main" id="{7ADE8972-58DA-4EB6-8DAB-989372F990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0000" y="3200400"/>
            <a:ext cx="0" cy="29718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  <p:bldP spid="71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Kết quả hình ảnh cho hình nền powerpoint">
            <a:extLst>
              <a:ext uri="{FF2B5EF4-FFF2-40B4-BE49-F238E27FC236}">
                <a16:creationId xmlns:a16="http://schemas.microsoft.com/office/drawing/2014/main" id="{D11F7405-4EFC-4C74-94C4-09895F802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7" r="15344"/>
          <a:stretch>
            <a:fillRect/>
          </a:stretch>
        </p:blipFill>
        <p:spPr bwMode="auto">
          <a:xfrm>
            <a:off x="-4618" y="12683"/>
            <a:ext cx="9144000" cy="825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>
            <a:extLst>
              <a:ext uri="{FF2B5EF4-FFF2-40B4-BE49-F238E27FC236}">
                <a16:creationId xmlns:a16="http://schemas.microsoft.com/office/drawing/2014/main" id="{9E36FF29-0524-45B9-88E2-143FB4488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1058863"/>
            <a:ext cx="845820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vi-VN" sz="260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77E1F1-A7C5-4D04-AB9D-067A244B27BC}"/>
              </a:ext>
            </a:extLst>
          </p:cNvPr>
          <p:cNvSpPr/>
          <p:nvPr/>
        </p:nvSpPr>
        <p:spPr>
          <a:xfrm>
            <a:off x="4618" y="41257"/>
            <a:ext cx="8839200" cy="1600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altLang="en-US" sz="2800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1m,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50cm,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60cm.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0247" name="Straight Connector 24">
            <a:extLst>
              <a:ext uri="{FF2B5EF4-FFF2-40B4-BE49-F238E27FC236}">
                <a16:creationId xmlns:a16="http://schemas.microsoft.com/office/drawing/2014/main" id="{F1CA2BA2-238E-47CC-BD72-9C2ECBA616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2889250"/>
            <a:ext cx="2247900" cy="0"/>
          </a:xfrm>
          <a:prstGeom prst="line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8" name="Straight Connector 4">
            <a:extLst>
              <a:ext uri="{FF2B5EF4-FFF2-40B4-BE49-F238E27FC236}">
                <a16:creationId xmlns:a16="http://schemas.microsoft.com/office/drawing/2014/main" id="{79747A94-896F-460E-9391-60AC34F6A1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0" y="3124200"/>
            <a:ext cx="0" cy="297180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9" name="TextBox 19">
            <a:extLst>
              <a:ext uri="{FF2B5EF4-FFF2-40B4-BE49-F238E27FC236}">
                <a16:creationId xmlns:a16="http://schemas.microsoft.com/office/drawing/2014/main" id="{F7EDA8C2-C560-420F-8D90-7383C876B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9925"/>
            <a:ext cx="1681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lang="en-GB" altLang="en-US" sz="2800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0" name="TextBox 22">
            <a:extLst>
              <a:ext uri="{FF2B5EF4-FFF2-40B4-BE49-F238E27FC236}">
                <a16:creationId xmlns:a16="http://schemas.microsoft.com/office/drawing/2014/main" id="{241CA941-BDB3-4F53-BC15-20A5313FF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82" y="3838574"/>
            <a:ext cx="4495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1m</a:t>
            </a:r>
          </a:p>
          <a:p>
            <a:pPr>
              <a:buFontTx/>
              <a:buChar char="-"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50cm</a:t>
            </a:r>
          </a:p>
          <a:p>
            <a:pPr>
              <a:buFontTx/>
              <a:buChar char="-"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60cm</a:t>
            </a:r>
          </a:p>
          <a:p>
            <a:pPr>
              <a:buFontTx/>
              <a:buChar char="-"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alt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…?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13DE2A3E-ACC5-4490-BB5C-1A1D935F8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288" y="5213348"/>
            <a:ext cx="5562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10 x 5 x 6 =300 (dm</a:t>
            </a:r>
            <a:r>
              <a:rPr lang="en-US" alt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7CD6C498-C521-497F-BF49-9A2A33BBF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51179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GB" altLang="en-US" sz="28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altLang="en-US" sz="28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GB" altLang="en-US" sz="2800" b="1" u="sng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60EEB5AB-F4BB-496D-98E5-B5030A765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067240"/>
            <a:ext cx="8763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4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 = 10 </a:t>
            </a:r>
            <a:r>
              <a:rPr lang="en-US" altLang="en-US" sz="24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50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= </a:t>
            </a:r>
            <a:r>
              <a:rPr lang="vi-VN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alt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= 6 </a:t>
            </a:r>
            <a:r>
              <a:rPr lang="en-US" altLang="en-US" sz="24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lang="en-US" altLang="en-US" sz="24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a)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(10 + 5) x 2 x 6 = 180 (dm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21C692-F925-4AD5-975C-419D1E716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961364"/>
            <a:ext cx="9144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180 + 10 x 5 = 230 (dm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7.1|1|13.9|6.8|0.8|16|6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6.6|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8.9|10.8|2.9|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8|1.4|27.3|1.3|18.8|7.7|26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5|10.8|7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1.9|21|24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4.7|16.9|12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6.6|0.9|12.6|6|1|12.8|6.7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6|2|2.9|27|6.2|6|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4|4.2|14|18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5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6.6|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"/>
</p:tagLst>
</file>

<file path=ppt/theme/theme1.xml><?xml version="1.0" encoding="utf-8"?>
<a:theme xmlns:a="http://schemas.openxmlformats.org/drawingml/2006/main" name="Textured">
  <a:themeElements>
    <a:clrScheme name="Textured 7">
      <a:dk1>
        <a:srgbClr val="000000"/>
      </a:dk1>
      <a:lt1>
        <a:srgbClr val="DBDAC2"/>
      </a:lt1>
      <a:dk2>
        <a:srgbClr val="827F4C"/>
      </a:dk2>
      <a:lt2>
        <a:srgbClr val="C0BC94"/>
      </a:lt2>
      <a:accent1>
        <a:srgbClr val="AAA578"/>
      </a:accent1>
      <a:accent2>
        <a:srgbClr val="A2A4AC"/>
      </a:accent2>
      <a:accent3>
        <a:srgbClr val="EAEADD"/>
      </a:accent3>
      <a:accent4>
        <a:srgbClr val="000000"/>
      </a:accent4>
      <a:accent5>
        <a:srgbClr val="D2CFBE"/>
      </a:accent5>
      <a:accent6>
        <a:srgbClr val="92949B"/>
      </a:accent6>
      <a:hlink>
        <a:srgbClr val="5B8800"/>
      </a:hlink>
      <a:folHlink>
        <a:srgbClr val="686532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2908</TotalTime>
  <Words>1670</Words>
  <Application>Microsoft Office PowerPoint</Application>
  <PresentationFormat>On-screen Show (4:3)</PresentationFormat>
  <Paragraphs>222</Paragraphs>
  <Slides>21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Yu Gothic UI Semibold</vt:lpstr>
      <vt:lpstr>Arial</vt:lpstr>
      <vt:lpstr>HP001 4 hàng</vt:lpstr>
      <vt:lpstr>Tahoma</vt:lpstr>
      <vt:lpstr>Times New Roman</vt:lpstr>
      <vt:lpstr>Wingdings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DANANG COMPUTER CO 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Kính chào quý thầy giáo, cô giáo đến thăm lớp 5/2.</dc:title>
  <dc:creator>huh</dc:creator>
  <cp:lastModifiedBy>ms hong</cp:lastModifiedBy>
  <cp:revision>126</cp:revision>
  <dcterms:created xsi:type="dcterms:W3CDTF">2006-07-11T03:06:00Z</dcterms:created>
  <dcterms:modified xsi:type="dcterms:W3CDTF">2022-03-03T06:55:32Z</dcterms:modified>
</cp:coreProperties>
</file>